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99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23"/>
  </p:notesMasterIdLst>
  <p:sldIdLst>
    <p:sldId id="259" r:id="rId6"/>
    <p:sldId id="262" r:id="rId7"/>
    <p:sldId id="727" r:id="rId8"/>
    <p:sldId id="728" r:id="rId9"/>
    <p:sldId id="729" r:id="rId10"/>
    <p:sldId id="730" r:id="rId11"/>
    <p:sldId id="731" r:id="rId12"/>
    <p:sldId id="604" r:id="rId13"/>
    <p:sldId id="623" r:id="rId14"/>
    <p:sldId id="621" r:id="rId15"/>
    <p:sldId id="625" r:id="rId16"/>
    <p:sldId id="626" r:id="rId17"/>
    <p:sldId id="627" r:id="rId18"/>
    <p:sldId id="628" r:id="rId19"/>
    <p:sldId id="629" r:id="rId20"/>
    <p:sldId id="614" r:id="rId21"/>
    <p:sldId id="630" r:id="rId22"/>
    <p:sldId id="631" r:id="rId23"/>
    <p:sldId id="632" r:id="rId24"/>
    <p:sldId id="633" r:id="rId25"/>
    <p:sldId id="634" r:id="rId26"/>
    <p:sldId id="635" r:id="rId27"/>
    <p:sldId id="636" r:id="rId28"/>
    <p:sldId id="637" r:id="rId29"/>
    <p:sldId id="638" r:id="rId30"/>
    <p:sldId id="639" r:id="rId31"/>
    <p:sldId id="640" r:id="rId32"/>
    <p:sldId id="641" r:id="rId33"/>
    <p:sldId id="642" r:id="rId34"/>
    <p:sldId id="643" r:id="rId35"/>
    <p:sldId id="644" r:id="rId36"/>
    <p:sldId id="732" r:id="rId37"/>
    <p:sldId id="733" r:id="rId38"/>
    <p:sldId id="645" r:id="rId39"/>
    <p:sldId id="646" r:id="rId40"/>
    <p:sldId id="647" r:id="rId41"/>
    <p:sldId id="648" r:id="rId42"/>
    <p:sldId id="649" r:id="rId43"/>
    <p:sldId id="650" r:id="rId44"/>
    <p:sldId id="651" r:id="rId45"/>
    <p:sldId id="652" r:id="rId46"/>
    <p:sldId id="653" r:id="rId47"/>
    <p:sldId id="657" r:id="rId48"/>
    <p:sldId id="658" r:id="rId49"/>
    <p:sldId id="659" r:id="rId50"/>
    <p:sldId id="660" r:id="rId51"/>
    <p:sldId id="661" r:id="rId52"/>
    <p:sldId id="662" r:id="rId53"/>
    <p:sldId id="663" r:id="rId54"/>
    <p:sldId id="664" r:id="rId55"/>
    <p:sldId id="665" r:id="rId56"/>
    <p:sldId id="666" r:id="rId57"/>
    <p:sldId id="613" r:id="rId58"/>
    <p:sldId id="668" r:id="rId59"/>
    <p:sldId id="669" r:id="rId60"/>
    <p:sldId id="670" r:id="rId61"/>
    <p:sldId id="697" r:id="rId62"/>
    <p:sldId id="699" r:id="rId63"/>
    <p:sldId id="698" r:id="rId64"/>
    <p:sldId id="671" r:id="rId65"/>
    <p:sldId id="700" r:id="rId66"/>
    <p:sldId id="701" r:id="rId67"/>
    <p:sldId id="673" r:id="rId68"/>
    <p:sldId id="702" r:id="rId69"/>
    <p:sldId id="674" r:id="rId70"/>
    <p:sldId id="703" r:id="rId71"/>
    <p:sldId id="704" r:id="rId72"/>
    <p:sldId id="692" r:id="rId73"/>
    <p:sldId id="705" r:id="rId74"/>
    <p:sldId id="707" r:id="rId75"/>
    <p:sldId id="706" r:id="rId76"/>
    <p:sldId id="624" r:id="rId77"/>
    <p:sldId id="708" r:id="rId78"/>
    <p:sldId id="709" r:id="rId79"/>
    <p:sldId id="710" r:id="rId80"/>
    <p:sldId id="716" r:id="rId81"/>
    <p:sldId id="711" r:id="rId82"/>
    <p:sldId id="712" r:id="rId83"/>
    <p:sldId id="713" r:id="rId84"/>
    <p:sldId id="714" r:id="rId85"/>
    <p:sldId id="715" r:id="rId86"/>
    <p:sldId id="616" r:id="rId87"/>
    <p:sldId id="693" r:id="rId88"/>
    <p:sldId id="695" r:id="rId89"/>
    <p:sldId id="717" r:id="rId90"/>
    <p:sldId id="694" r:id="rId91"/>
    <p:sldId id="696" r:id="rId92"/>
    <p:sldId id="718" r:id="rId93"/>
    <p:sldId id="719" r:id="rId94"/>
    <p:sldId id="720" r:id="rId95"/>
    <p:sldId id="721" r:id="rId96"/>
    <p:sldId id="722" r:id="rId97"/>
    <p:sldId id="723" r:id="rId98"/>
    <p:sldId id="724" r:id="rId99"/>
    <p:sldId id="725" r:id="rId100"/>
    <p:sldId id="726" r:id="rId101"/>
    <p:sldId id="689" r:id="rId102"/>
    <p:sldId id="617" r:id="rId103"/>
    <p:sldId id="690" r:id="rId104"/>
    <p:sldId id="691" r:id="rId105"/>
    <p:sldId id="618" r:id="rId106"/>
    <p:sldId id="675" r:id="rId107"/>
    <p:sldId id="676" r:id="rId108"/>
    <p:sldId id="677" r:id="rId109"/>
    <p:sldId id="678" r:id="rId110"/>
    <p:sldId id="680" r:id="rId111"/>
    <p:sldId id="679" r:id="rId112"/>
    <p:sldId id="681" r:id="rId113"/>
    <p:sldId id="682" r:id="rId114"/>
    <p:sldId id="683" r:id="rId115"/>
    <p:sldId id="684" r:id="rId116"/>
    <p:sldId id="685" r:id="rId117"/>
    <p:sldId id="686" r:id="rId118"/>
    <p:sldId id="619" r:id="rId119"/>
    <p:sldId id="687" r:id="rId120"/>
    <p:sldId id="688" r:id="rId121"/>
    <p:sldId id="620" r:id="rId122"/>
  </p:sldIdLst>
  <p:sldSz cx="9144000" cy="5143500" type="screen16x9"/>
  <p:notesSz cx="6858000" cy="9144000"/>
  <p:custDataLst>
    <p:tags r:id="rId1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91" d="100"/>
          <a:sy n="91" d="100"/>
        </p:scale>
        <p:origin x="-684" y="-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435DC9-9488-486C-A5C3-55350CEE483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en-IN" altLang="x-none" sz="1200"/>
              <a:pPr lvl="0" algn="r">
                <a:buNone/>
              </a:pPr>
              <a:t>‹#›</a:t>
            </a:fld>
            <a:endParaRPr lang="en-IN" altLang="x-none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en-IN" altLang="x-none"/>
          </a:p>
        </p:txBody>
      </p:sp>
      <p:sp>
        <p:nvSpPr>
          <p:cNvPr id="18436" name="Slide Number Placeholder 3"/>
          <p:cNvSpPr txBox="1"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>
              <a:buNone/>
            </a:pPr>
            <a:fld id="{9A0DB2DC-4C9A-4742-B13C-FB6460FD3503}" type="slidenum">
              <a:rPr lang="en-IN" altLang="x-none" sz="1200"/>
              <a:pPr lvl="0" algn="r">
                <a:buNone/>
              </a:pPr>
              <a:t>1</a:t>
            </a:fld>
            <a:endParaRPr lang="en-IN" altLang="x-none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CF1AB7-C342-4E00-87A6-690D0FF7429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92324CC-0635-422A-8E7D-8024287DD5C5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3E0EBA-8ADD-460E-9DC3-C558602C5595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86A5AE-D855-4039-8A37-E4290E0FD4E8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DC5CE4-82D9-40A9-950D-825AA9369E86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D295E2D-B5FE-450A-A5D6-732DDE12212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9C41DA14-578A-46AD-8672-E60CEE39B55C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891C87F1-259B-4BD9-AA9E-F2F1C6D5A072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C3353E30-8BFB-4643-806C-71900B2A1F9B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689DF6A-D9B4-41A0-91FB-1043CEB3C946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5F84E9A-4EDC-4FAD-A5E1-1ED1AAE43CF1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/>
              <a:t>Click to edit Master title style</a:t>
            </a:r>
            <a:endParaRPr lang="en-IN" altLang="x-non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  <a:endParaRPr lang="en-IN" alt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/>
              <a:t>Click to edit Master title style</a:t>
            </a:r>
            <a:endParaRPr lang="en-IN" altLang="x-non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  <a:endParaRPr lang="en-IN" alt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/>
              <a:t>Click to edit Master title style</a:t>
            </a:r>
            <a:endParaRPr lang="en-IN" altLang="x-non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  <a:endParaRPr lang="en-IN" alt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/>
              <a:t>Click to edit Master title style</a:t>
            </a:r>
            <a:endParaRPr lang="en-IN" altLang="x-non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  <a:endParaRPr lang="en-IN" alt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4E3430-5BD6-499A-A914-965156A0BCC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8/11/2025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200" b="0" i="0" u="none" kern="1200" baseline="0">
                <a:solidFill>
                  <a:srgbClr val="898989"/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lvl="0">
              <a:buNone/>
            </a:pPr>
            <a:fld id="{9A0DB2DC-4C9A-4742-B13C-FB6460FD3503}" type="slidenum">
              <a:rPr lang="en-IN" altLang="x-none">
                <a:latin typeface="Calibri" panose="020F0502020204030204" pitchFamily="34" charset="0"/>
                <a:ea typeface="Arial" pitchFamily="34" charset="0"/>
              </a:rPr>
              <a:pPr lvl="0">
                <a:buNone/>
              </a:pPr>
              <a:t>‹#›</a:t>
            </a:fld>
            <a:endParaRPr lang="en-IN" altLang="x-none">
              <a:latin typeface="Calibri" panose="020F0502020204030204" pitchFamily="34" charset="0"/>
              <a:ea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7588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en-IN" b="1" u="sng" dirty="0" smtClean="0"/>
              <a:t/>
            </a:r>
            <a:br>
              <a:rPr lang="en-IN" b="1" u="sng" dirty="0" smtClean="0"/>
            </a:br>
            <a:r>
              <a:rPr lang="en-IN" b="1" dirty="0" smtClean="0"/>
              <a:t>UNIT-</a:t>
            </a:r>
            <a:r>
              <a:rPr lang="en-US" b="1" dirty="0" smtClean="0"/>
              <a:t>2</a:t>
            </a:r>
            <a:r>
              <a:rPr lang="en-IN" b="1" u="sng" dirty="0" smtClean="0"/>
              <a:t/>
            </a:r>
            <a:br>
              <a:rPr lang="en-IN" b="1" u="sng" dirty="0" smtClean="0"/>
            </a:b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58975"/>
            <a:ext cx="6400800" cy="11842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r>
              <a:rPr lang="en-US" sz="26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Embedded Hardware Design </a:t>
            </a:r>
          </a:p>
          <a:p>
            <a:pPr>
              <a:defRPr/>
            </a:pPr>
            <a:endParaRPr lang="en-US" sz="2600" b="1" dirty="0" smtClean="0">
              <a:solidFill>
                <a:srgbClr val="CC0066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43563" y="3286125"/>
            <a:ext cx="928688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rgbClr val="000000"/>
                </a:solidFill>
                <a:latin typeface="Calibri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rgbClr val="000000"/>
                </a:solidFill>
                <a:latin typeface="Calibri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rgbClr val="000000"/>
                </a:solidFill>
                <a:latin typeface="Calibri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rgbClr val="000000"/>
                </a:solidFill>
                <a:latin typeface="Calibri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rgbClr val="000000"/>
                </a:solidFill>
                <a:latin typeface="Calibri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rgbClr val="000000"/>
                </a:solidFill>
                <a:latin typeface="Calibri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rgbClr val="000000"/>
                </a:solidFill>
                <a:latin typeface="Calibri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rgbClr val="000000"/>
                </a:solidFill>
                <a:latin typeface="Calibri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rgbClr val="000000"/>
                </a:solidFill>
                <a:latin typeface="Calibri"/>
                <a:ea typeface="Arial" pitchFamily="34" charset="0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TextBox 9"/>
          <p:cNvSpPr txBox="1"/>
          <p:nvPr/>
        </p:nvSpPr>
        <p:spPr>
          <a:xfrm>
            <a:off x="6786578" y="3562350"/>
            <a:ext cx="1919272" cy="7386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>
              <a:buNone/>
            </a:pPr>
            <a:r>
              <a:rPr sz="1400" u="sng">
                <a:latin typeface="Cambria" panose="02040503050406030204" pitchFamily="18" charset="0"/>
                <a:ea typeface="Arial" pitchFamily="34" charset="0"/>
                <a:cs typeface="Cambria" panose="02040503050406030204" pitchFamily="18" charset="0"/>
              </a:rPr>
              <a:t>Presented By</a:t>
            </a:r>
            <a:r>
              <a:rPr sz="1400" u="sng" smtClean="0">
                <a:latin typeface="Cambria" panose="02040503050406030204" pitchFamily="18" charset="0"/>
                <a:ea typeface="Arial" pitchFamily="34" charset="0"/>
                <a:cs typeface="Cambria" panose="02040503050406030204" pitchFamily="18" charset="0"/>
              </a:rPr>
              <a:t>:</a:t>
            </a:r>
            <a:endParaRPr lang="en-US" sz="1400" u="sng" dirty="0" smtClean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buNone/>
            </a:pPr>
            <a:r>
              <a:rPr lang="en-US" sz="14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P.Vyasa Omkar, </a:t>
            </a:r>
            <a:r>
              <a:rPr lang="en-US" sz="1400" u="sn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Asst.Prof</a:t>
            </a:r>
            <a:r>
              <a:rPr lang="en-US" sz="1100" u="sn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.ECE</a:t>
            </a:r>
            <a:endParaRPr sz="1100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4095750"/>
            <a:ext cx="42862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+mn-cs"/>
              </a:defRPr>
            </a:lvl9pPr>
          </a:lstStyle>
          <a:p>
            <a:pPr marR="0" defTabSz="914400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u="sng" kern="1200" cap="none" spc="0" normalizeH="0" baseline="0" noProof="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Lecture Details:</a:t>
            </a:r>
          </a:p>
          <a:p>
            <a:pPr>
              <a:defRPr/>
            </a:pPr>
            <a:r>
              <a:rPr kumimoji="0" lang="en-US" sz="1400" b="1" kern="1200" cap="none" spc="0" normalizeH="0" baseline="0" noProof="0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Topic:</a:t>
            </a:r>
            <a:r>
              <a:rPr lang="en-US" sz="14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Introduction To Embedded System</a:t>
            </a:r>
          </a:p>
          <a:p>
            <a:pPr marR="0" defTabSz="914400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IES</a:t>
            </a:r>
            <a:r>
              <a:rPr kumimoji="0" lang="en-US" sz="1400" kern="1200" cap="none" spc="0" normalizeH="0" baseline="0" noProof="0" dirty="0" smtClean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/CSM, VII Semester.</a:t>
            </a:r>
            <a:endParaRPr kumimoji="0" lang="en-IN" sz="1400" kern="1200" cap="none" spc="0" normalizeH="0" baseline="0" noProof="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026" name="Picture 2" descr="C:\Users\omkar\Downloads\Screenshot_2024-07-20-14-25-24-75_99c04817c0de5652397fc8b56c3b381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94" y="3143254"/>
            <a:ext cx="1135647" cy="135732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Analog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marL="231775" indent="-231775" algn="just">
              <a:lnSpc>
                <a:spcPct val="80000"/>
              </a:lnSpc>
              <a:spcBef>
                <a:spcPts val="440"/>
              </a:spcBef>
              <a:buClr>
                <a:schemeClr val="accent1"/>
              </a:buClr>
              <a:buSzPct val="100000"/>
            </a:pPr>
            <a:r>
              <a:rPr lang="en-US" sz="20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/>
                <a:cs typeface="Cambria" panose="02040503050406030204"/>
                <a:sym typeface="Cambria" panose="02040503050406030204"/>
              </a:rPr>
              <a:t>Resistors, capacitors, diodes, inductors, operational amplifiers(</a:t>
            </a:r>
            <a:r>
              <a:rPr lang="en-US" sz="2000" dirty="0" err="1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/>
                <a:cs typeface="Cambria" panose="02040503050406030204"/>
                <a:sym typeface="Cambria" panose="02040503050406030204"/>
              </a:rPr>
              <a:t>OpAmps</a:t>
            </a:r>
            <a:r>
              <a:rPr lang="en-US" sz="20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/>
                <a:cs typeface="Cambria" panose="02040503050406030204"/>
                <a:sym typeface="Cambria" panose="02040503050406030204"/>
              </a:rPr>
              <a:t>), transistors, etc. are the commonly used analog electronic components in embedded hardware design.</a:t>
            </a:r>
          </a:p>
          <a:p>
            <a:pPr marL="231775" lvl="0" indent="-231775" algn="just">
              <a:lnSpc>
                <a:spcPct val="80000"/>
              </a:lnSpc>
              <a:spcBef>
                <a:spcPts val="44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/>
                <a:cs typeface="Cambria" panose="02040503050406030204"/>
                <a:sym typeface="Cambria" panose="02040503050406030204"/>
              </a:rPr>
              <a:t>A resistor limits the current flowing through a circuit. Interfacing of LEDs, buzzer, etc. with the port pins of microcontroller through current limiting resistors is a typical example for the usage of resistors in embedded application.</a:t>
            </a:r>
          </a:p>
          <a:p>
            <a:pPr algn="just">
              <a:buNone/>
            </a:pPr>
            <a:endParaRPr lang="en-US" sz="2400" dirty="0" smtClean="0"/>
          </a:p>
        </p:txBody>
      </p:sp>
      <p:pic>
        <p:nvPicPr>
          <p:cNvPr id="4" name="Picture 3" descr="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0998" y="2928940"/>
            <a:ext cx="3667149" cy="1785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6923112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Frequency Band Limitation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Space division Multiplexing</a:t>
            </a:r>
          </a:p>
          <a:p>
            <a:r>
              <a:rPr lang="en-IN" sz="2400" dirty="0" smtClean="0"/>
              <a:t>Time division multiplexing and frequency division multiplexing.</a:t>
            </a:r>
          </a:p>
          <a:p>
            <a:r>
              <a:rPr lang="en-IN" sz="2400" dirty="0" smtClean="0"/>
              <a:t>Innovative method spread spectrum and CDMA.</a:t>
            </a:r>
          </a:p>
          <a:p>
            <a:r>
              <a:rPr lang="en-IN" sz="2400" dirty="0" smtClean="0"/>
              <a:t>Radio Frequency hoping over  a wider spectrum.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14376820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Timer And Counting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624"/>
            <a:ext cx="8229600" cy="3668366"/>
          </a:xfrm>
        </p:spPr>
        <p:txBody>
          <a:bodyPr/>
          <a:lstStyle/>
          <a:p>
            <a:pPr>
              <a:buNone/>
            </a:pPr>
            <a:r>
              <a:rPr lang="en-IN" sz="1800" u="sng" dirty="0" smtClean="0"/>
              <a:t>Timer:-</a:t>
            </a:r>
          </a:p>
          <a:p>
            <a:pPr algn="just"/>
            <a:r>
              <a:rPr lang="en-IN" sz="1800" dirty="0" smtClean="0"/>
              <a:t>Timer is a device, which counts the input at regular interval (</a:t>
            </a:r>
            <a:r>
              <a:rPr lang="el-GR" sz="1800" dirty="0" smtClean="0"/>
              <a:t>δ</a:t>
            </a:r>
            <a:r>
              <a:rPr lang="en-IN" sz="1800" dirty="0" smtClean="0"/>
              <a:t>T) using clock pulses at its input.</a:t>
            </a:r>
          </a:p>
          <a:p>
            <a:pPr algn="just"/>
            <a:r>
              <a:rPr lang="en-IN" sz="1800" dirty="0" smtClean="0"/>
              <a:t>The counts increment on each pulse and store in a register, called count register.</a:t>
            </a:r>
          </a:p>
          <a:p>
            <a:pPr algn="just"/>
            <a:r>
              <a:rPr lang="en-IN" sz="1800" dirty="0" smtClean="0"/>
              <a:t>The counts multiplied by the interval </a:t>
            </a:r>
            <a:r>
              <a:rPr lang="el-GR" sz="1800" dirty="0" smtClean="0"/>
              <a:t>δ</a:t>
            </a:r>
            <a:r>
              <a:rPr lang="en-IN" sz="1800" dirty="0" smtClean="0"/>
              <a:t>T give the time.</a:t>
            </a:r>
          </a:p>
          <a:p>
            <a:pPr algn="just"/>
            <a:r>
              <a:rPr lang="en-IN" sz="1800" dirty="0" smtClean="0"/>
              <a:t>The (present counts-initial counts)</a:t>
            </a:r>
            <a:r>
              <a:rPr lang="el-GR" sz="1800" dirty="0" smtClean="0"/>
              <a:t> </a:t>
            </a:r>
            <a:r>
              <a:rPr lang="en-IN" sz="1800" dirty="0" smtClean="0"/>
              <a:t>x </a:t>
            </a:r>
            <a:r>
              <a:rPr lang="el-GR" sz="1800" dirty="0" smtClean="0"/>
              <a:t>δ</a:t>
            </a:r>
            <a:r>
              <a:rPr lang="en-IN" sz="1800" dirty="0" smtClean="0"/>
              <a:t>T at regular interval gives the time interval between two instances when present count bits are read and initial counts were read or set.</a:t>
            </a:r>
          </a:p>
          <a:p>
            <a:pPr algn="just"/>
            <a:r>
              <a:rPr lang="en-IN" sz="1800" dirty="0" smtClean="0"/>
              <a:t>Has an input pin(or a control bit in control register) for resetting it for all count bits=0s.</a:t>
            </a:r>
          </a:p>
          <a:p>
            <a:pPr algn="just"/>
            <a:r>
              <a:rPr lang="en-IN" sz="1800" dirty="0" smtClean="0"/>
              <a:t>Has an output pin(or a status bit in status register) for output when all </a:t>
            </a:r>
            <a:r>
              <a:rPr lang="en-IN" sz="1800" smtClean="0"/>
              <a:t>count bits=</a:t>
            </a:r>
            <a:r>
              <a:rPr lang="en-IN" sz="1800" dirty="0" err="1" smtClean="0"/>
              <a:t>0</a:t>
            </a:r>
            <a:r>
              <a:rPr lang="en-IN" sz="1800" smtClean="0"/>
              <a:t>s </a:t>
            </a:r>
            <a:r>
              <a:rPr lang="en-IN" sz="1800" dirty="0" smtClean="0"/>
              <a:t>after reading the maximum value, which means after timeout or overflow.</a:t>
            </a:r>
          </a:p>
          <a:p>
            <a:pPr algn="just"/>
            <a:endParaRPr lang="en-IN" sz="18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Timer And Counting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624"/>
            <a:ext cx="8229600" cy="3668366"/>
          </a:xfrm>
        </p:spPr>
        <p:txBody>
          <a:bodyPr/>
          <a:lstStyle/>
          <a:p>
            <a:pPr>
              <a:buNone/>
            </a:pPr>
            <a:r>
              <a:rPr lang="en-IN" sz="1800" u="sng" dirty="0" smtClean="0"/>
              <a:t>Counter:-</a:t>
            </a:r>
          </a:p>
          <a:p>
            <a:pPr algn="just"/>
            <a:r>
              <a:rPr lang="en-IN" sz="1800" dirty="0" smtClean="0"/>
              <a:t>A device, which counts the input due to the events at regular or irregular intervals.</a:t>
            </a:r>
          </a:p>
          <a:p>
            <a:pPr algn="just"/>
            <a:r>
              <a:rPr lang="en-IN" sz="1800" dirty="0" smtClean="0"/>
              <a:t>The counts gives the number of input events or pulses since it was last read.</a:t>
            </a:r>
          </a:p>
          <a:p>
            <a:pPr algn="just"/>
            <a:r>
              <a:rPr lang="en-IN" sz="1800" dirty="0" smtClean="0"/>
              <a:t>Has a register to enable read of present counts.</a:t>
            </a:r>
          </a:p>
          <a:p>
            <a:pPr algn="just"/>
            <a:r>
              <a:rPr lang="en-IN" sz="1800" dirty="0" smtClean="0"/>
              <a:t>Functions as timer when counting regular interval clock pulses.</a:t>
            </a:r>
          </a:p>
        </p:txBody>
      </p:sp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Blind Counting Synchronization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624"/>
            <a:ext cx="8229600" cy="3668366"/>
          </a:xfrm>
        </p:spPr>
        <p:txBody>
          <a:bodyPr/>
          <a:lstStyle/>
          <a:p>
            <a:pPr algn="just"/>
            <a:r>
              <a:rPr lang="en-IN" sz="1800" dirty="0" smtClean="0"/>
              <a:t>It is also known as free running counter.</a:t>
            </a:r>
          </a:p>
          <a:p>
            <a:pPr algn="just"/>
            <a:r>
              <a:rPr lang="en-IN" sz="1800" dirty="0" smtClean="0"/>
              <a:t>A  counting device may be a free running (blind counting) device giving overflow interrupts at fixed intervals.</a:t>
            </a:r>
          </a:p>
          <a:p>
            <a:pPr algn="just"/>
            <a:r>
              <a:rPr lang="en-IN" sz="1800" dirty="0" smtClean="0"/>
              <a:t>A pre-scalar for the clock input pulses to fix the intervals.</a:t>
            </a:r>
          </a:p>
          <a:p>
            <a:pPr algn="just"/>
            <a:r>
              <a:rPr lang="en-IN" sz="1800" dirty="0" smtClean="0"/>
              <a:t>A register for capturing the counts on an instance for an input (0 to 1 or 1 to 0 or toggling) transition.</a:t>
            </a:r>
          </a:p>
          <a:p>
            <a:pPr algn="just"/>
            <a:r>
              <a:rPr lang="en-IN" sz="1800" dirty="0" smtClean="0"/>
              <a:t>A status bit can also sets in and processor interrupt can occur for the capture event.</a:t>
            </a:r>
          </a:p>
          <a:p>
            <a:pPr algn="just"/>
            <a:r>
              <a:rPr lang="en-IN" sz="1800" dirty="0" smtClean="0"/>
              <a:t>It has an output pin (or a status bit in status register) for output when all count bits = 0s after reaching the maximum value, which means after timeout or overflow.</a:t>
            </a:r>
          </a:p>
          <a:p>
            <a:pPr algn="just"/>
            <a:r>
              <a:rPr lang="en-IN" sz="1800" dirty="0" smtClean="0"/>
              <a:t>Free running n-bit counter overflows after  p x 2n x</a:t>
            </a:r>
            <a:r>
              <a:rPr lang="el-GR" sz="1800" dirty="0" smtClean="0"/>
              <a:t> δ</a:t>
            </a:r>
            <a:r>
              <a:rPr lang="en-IN" sz="1800" dirty="0" smtClean="0"/>
              <a:t>T interval.</a:t>
            </a:r>
          </a:p>
          <a:p>
            <a:pPr algn="just">
              <a:buNone/>
            </a:pPr>
            <a:endParaRPr lang="en-IN" sz="1800" dirty="0" smtClean="0"/>
          </a:p>
          <a:p>
            <a:pPr algn="just"/>
            <a:endParaRPr lang="en-IN" sz="1800" dirty="0" smtClean="0"/>
          </a:p>
          <a:p>
            <a:pPr algn="just"/>
            <a:endParaRPr lang="en-IN" sz="1800" dirty="0" smtClean="0"/>
          </a:p>
          <a:p>
            <a:pPr algn="just"/>
            <a:endParaRPr lang="en-IN" sz="1800" dirty="0" smtClean="0"/>
          </a:p>
          <a:p>
            <a:pPr algn="just"/>
            <a:endParaRPr lang="en-IN" sz="1800" dirty="0" smtClean="0"/>
          </a:p>
        </p:txBody>
      </p:sp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Blind Counting Synchronization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624"/>
            <a:ext cx="8229600" cy="3668366"/>
          </a:xfrm>
        </p:spPr>
        <p:txBody>
          <a:bodyPr/>
          <a:lstStyle/>
          <a:p>
            <a:pPr algn="just">
              <a:buNone/>
            </a:pPr>
            <a:endParaRPr lang="en-IN" sz="1800" dirty="0" smtClean="0"/>
          </a:p>
          <a:p>
            <a:pPr algn="just"/>
            <a:endParaRPr lang="en-IN" sz="1800" dirty="0" smtClean="0"/>
          </a:p>
          <a:p>
            <a:pPr algn="just"/>
            <a:endParaRPr lang="en-IN" sz="1800" dirty="0" smtClean="0"/>
          </a:p>
          <a:p>
            <a:pPr algn="just"/>
            <a:endParaRPr lang="en-IN" sz="1800" dirty="0" smtClean="0"/>
          </a:p>
          <a:p>
            <a:pPr algn="just"/>
            <a:endParaRPr lang="en-IN" sz="1800" dirty="0" smtClean="0"/>
          </a:p>
        </p:txBody>
      </p:sp>
      <p:pic>
        <p:nvPicPr>
          <p:cNvPr id="4" name="Picture 3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275606"/>
            <a:ext cx="6912768" cy="30243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Timer cum Counting Device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624"/>
            <a:ext cx="8229600" cy="3668366"/>
          </a:xfrm>
        </p:spPr>
        <p:txBody>
          <a:bodyPr/>
          <a:lstStyle/>
          <a:p>
            <a:pPr algn="just"/>
            <a:r>
              <a:rPr lang="en-IN" sz="2400" dirty="0" smtClean="0"/>
              <a:t>A timer cum counting device is a counting device that has two functions.</a:t>
            </a:r>
          </a:p>
          <a:p>
            <a:pPr algn="just">
              <a:buNone/>
            </a:pPr>
            <a:r>
              <a:rPr lang="en-IN" sz="2400" dirty="0" smtClean="0"/>
              <a:t>          (1) It counts the input due to the events at irregular instances.</a:t>
            </a:r>
          </a:p>
          <a:p>
            <a:pPr algn="just">
              <a:buNone/>
            </a:pPr>
            <a:r>
              <a:rPr lang="en-IN" sz="2400" dirty="0" smtClean="0"/>
              <a:t>          (2)  It counts the clock input pulses at regular intervals.</a:t>
            </a:r>
          </a:p>
          <a:p>
            <a:pPr algn="just">
              <a:buNone/>
            </a:pPr>
            <a:endParaRPr lang="en-IN" sz="2400" dirty="0" smtClean="0"/>
          </a:p>
          <a:p>
            <a:pPr algn="just"/>
            <a:endParaRPr lang="en-IN" sz="1800" dirty="0" smtClean="0"/>
          </a:p>
        </p:txBody>
      </p:sp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Uses of a Timer</a:t>
            </a:r>
            <a:endParaRPr lang="en-US" sz="2800" dirty="0"/>
          </a:p>
        </p:txBody>
      </p:sp>
      <p:pic>
        <p:nvPicPr>
          <p:cNvPr id="5" name="Content Placeholder 4" descr="169085279662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200150"/>
            <a:ext cx="7632848" cy="3394075"/>
          </a:xfrm>
        </p:spPr>
      </p:pic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Uses of a Timer</a:t>
            </a:r>
            <a:endParaRPr lang="en-US" sz="2800" dirty="0"/>
          </a:p>
        </p:txBody>
      </p:sp>
      <p:pic>
        <p:nvPicPr>
          <p:cNvPr id="6" name="Content Placeholder 5" descr="169085279659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200150"/>
            <a:ext cx="7488832" cy="3394075"/>
          </a:xfrm>
        </p:spPr>
      </p:pic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States in a Timer</a:t>
            </a:r>
            <a:endParaRPr lang="en-US" sz="2800" dirty="0"/>
          </a:p>
        </p:txBody>
      </p:sp>
      <p:pic>
        <p:nvPicPr>
          <p:cNvPr id="5" name="Content Placeholder 4" descr="169085279654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200150"/>
            <a:ext cx="7632848" cy="3394075"/>
          </a:xfrm>
        </p:spPr>
      </p:pic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Timer cum Counting device</a:t>
            </a:r>
            <a:endParaRPr lang="en-US" sz="2800" dirty="0"/>
          </a:p>
        </p:txBody>
      </p:sp>
      <p:pic>
        <p:nvPicPr>
          <p:cNvPr id="6" name="Content Placeholder 5" descr="slide_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200150"/>
            <a:ext cx="7416823" cy="3394075"/>
          </a:xfrm>
        </p:spPr>
      </p:pic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Analog Electronic Components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P-N Junction diode, </a:t>
            </a:r>
            <a:r>
              <a:rPr lang="en-US" sz="2400" dirty="0" err="1" smtClean="0"/>
              <a:t>Schottky</a:t>
            </a:r>
            <a:r>
              <a:rPr lang="en-US" sz="2400" dirty="0" smtClean="0"/>
              <a:t> diode, </a:t>
            </a:r>
            <a:r>
              <a:rPr lang="en-US" sz="2400" dirty="0" err="1" smtClean="0"/>
              <a:t>Zener</a:t>
            </a:r>
            <a:r>
              <a:rPr lang="en-US" sz="2400" dirty="0" smtClean="0"/>
              <a:t> diode, etc. are the commonly used diodes in embedded hardware circuits.</a:t>
            </a:r>
          </a:p>
          <a:p>
            <a:pPr algn="just"/>
            <a:r>
              <a:rPr lang="en-US" sz="2400" dirty="0" smtClean="0"/>
              <a:t> A </a:t>
            </a:r>
            <a:r>
              <a:rPr lang="en-US" sz="2400" dirty="0" err="1" smtClean="0"/>
              <a:t>schottky</a:t>
            </a:r>
            <a:r>
              <a:rPr lang="en-US" sz="2400" dirty="0" smtClean="0"/>
              <a:t> diode is same as a P-N junction diode except that its forward voltage drop (voltage drop across diode when conducting) is very low (of the order of 0.15V to 0.45) when compared to ordinary P-N junction diode (of the order of 0.7V to 1.7V). 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624"/>
            <a:ext cx="8229600" cy="3668366"/>
          </a:xfrm>
        </p:spPr>
        <p:txBody>
          <a:bodyPr/>
          <a:lstStyle/>
          <a:p>
            <a:pPr algn="just">
              <a:buNone/>
            </a:pPr>
            <a:r>
              <a:rPr lang="en-IN" sz="2400" u="sng" dirty="0" smtClean="0"/>
              <a:t>Software timer:-</a:t>
            </a:r>
          </a:p>
          <a:p>
            <a:pPr algn="just"/>
            <a:r>
              <a:rPr lang="en-IN" sz="2000" dirty="0" smtClean="0"/>
              <a:t>A  software, which executes and increases or decreases a count variable(count value) on an interrupt from on a system timer output or from on a real time clock interrupt.</a:t>
            </a:r>
          </a:p>
          <a:p>
            <a:pPr algn="just"/>
            <a:r>
              <a:rPr lang="en-IN" sz="2000" dirty="0" smtClean="0"/>
              <a:t>The software timer also generate interrupt on overflow of count-value or on finishing value of the count variable.</a:t>
            </a:r>
          </a:p>
          <a:p>
            <a:pPr algn="just"/>
            <a:r>
              <a:rPr lang="en-IN" sz="2000" dirty="0" smtClean="0"/>
              <a:t>In a system an hardware-timing device is programmed to tick at constant intervals.</a:t>
            </a:r>
          </a:p>
          <a:p>
            <a:pPr algn="just"/>
            <a:r>
              <a:rPr lang="en-IN" sz="2000" dirty="0" smtClean="0"/>
              <a:t>At each tick there is an interrupt.</a:t>
            </a:r>
          </a:p>
          <a:p>
            <a:pPr algn="just"/>
            <a:r>
              <a:rPr lang="en-IN" sz="2000" dirty="0" smtClean="0"/>
              <a:t>A chain of interrupts thus occur at periodic intervals.</a:t>
            </a:r>
          </a:p>
        </p:txBody>
      </p:sp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624"/>
            <a:ext cx="8229600" cy="3668366"/>
          </a:xfrm>
        </p:spPr>
        <p:txBody>
          <a:bodyPr/>
          <a:lstStyle/>
          <a:p>
            <a:pPr algn="just">
              <a:buNone/>
            </a:pPr>
            <a:r>
              <a:rPr lang="en-IN" sz="2400" u="sng" dirty="0" smtClean="0"/>
              <a:t>Software timer:-</a:t>
            </a:r>
          </a:p>
          <a:p>
            <a:pPr algn="just"/>
            <a:r>
              <a:rPr lang="en-IN" sz="2000" dirty="0" smtClean="0"/>
              <a:t>The interval is as per a preset count value.</a:t>
            </a:r>
          </a:p>
          <a:p>
            <a:pPr algn="just"/>
            <a:r>
              <a:rPr lang="en-IN" sz="2000" dirty="0" smtClean="0"/>
              <a:t>The interrupts are called system clock interrupts, when used to control the schedules and timings of the system.</a:t>
            </a:r>
          </a:p>
        </p:txBody>
      </p:sp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endParaRPr lang="en-US" sz="2800" dirty="0"/>
          </a:p>
        </p:txBody>
      </p:sp>
      <p:pic>
        <p:nvPicPr>
          <p:cNvPr id="4" name="Content Placeholder 3" descr="169085548649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063625"/>
            <a:ext cx="7776863" cy="3668713"/>
          </a:xfrm>
        </p:spPr>
      </p:pic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486957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15566"/>
            <a:ext cx="8229600" cy="3884390"/>
          </a:xfrm>
        </p:spPr>
        <p:txBody>
          <a:bodyPr/>
          <a:lstStyle/>
          <a:p>
            <a:pPr algn="just">
              <a:buNone/>
            </a:pPr>
            <a:r>
              <a:rPr lang="en-IN" sz="2400" u="sng" dirty="0" smtClean="0"/>
              <a:t>Software timer:-</a:t>
            </a:r>
          </a:p>
          <a:p>
            <a:pPr algn="just"/>
            <a:r>
              <a:rPr lang="en-IN" sz="2000" dirty="0" smtClean="0"/>
              <a:t>SWT is a timer based on the system clock interrupts.</a:t>
            </a:r>
          </a:p>
          <a:p>
            <a:pPr algn="just"/>
            <a:r>
              <a:rPr lang="en-IN" sz="2000" dirty="0" smtClean="0"/>
              <a:t>The interrupt functions as a clock input to an SWT.</a:t>
            </a:r>
          </a:p>
          <a:p>
            <a:pPr algn="just"/>
            <a:r>
              <a:rPr lang="en-IN" sz="2000" dirty="0" smtClean="0"/>
              <a:t>This input is common to all the SWTs that are in the list of activated SWTs.</a:t>
            </a:r>
          </a:p>
          <a:p>
            <a:pPr algn="just"/>
            <a:r>
              <a:rPr lang="en-IN" sz="2000" dirty="0" smtClean="0"/>
              <a:t>Any number of SWTs can be made active in a list.</a:t>
            </a:r>
          </a:p>
          <a:p>
            <a:pPr algn="just"/>
            <a:r>
              <a:rPr lang="en-IN" sz="2000" dirty="0" smtClean="0"/>
              <a:t>Each SWT will set a status flag on its timeout (count-value reaching 0)</a:t>
            </a:r>
          </a:p>
          <a:p>
            <a:pPr algn="just"/>
            <a:r>
              <a:rPr lang="en-IN" sz="2000" dirty="0" smtClean="0"/>
              <a:t>Actions are analogous to that of a hardware timer. While there is physical limit (1,2 or 3 or 4) for the number of hardware timers in a system, SWTs can be limited by the number of interrupt vectors provided by the user.</a:t>
            </a:r>
          </a:p>
          <a:p>
            <a:pPr algn="just"/>
            <a:r>
              <a:rPr lang="en-IN" sz="2000" dirty="0" smtClean="0"/>
              <a:t>Certain processors also defines the interrupt vector addresses of 2 or 4SWTs</a:t>
            </a:r>
          </a:p>
          <a:p>
            <a:pPr algn="just"/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endParaRPr lang="en-IN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1186922813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Watchdog timer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IN" sz="2000" dirty="0" smtClean="0"/>
              <a:t>A timing device such that it is set for a preset time interval and an event must occur during that interval else the device will generate the timeout signal on failure to get that event in the watched time interval.</a:t>
            </a:r>
          </a:p>
          <a:p>
            <a:pPr marL="0" indent="0"/>
            <a:r>
              <a:rPr lang="en-IN" sz="2000" dirty="0" smtClean="0"/>
              <a:t>On that event, the watchdog timer is disabled to disable generation of timeout or reset</a:t>
            </a:r>
          </a:p>
          <a:p>
            <a:pPr marL="0" indent="0"/>
            <a:r>
              <a:rPr lang="en-IN" sz="2000" dirty="0" smtClean="0"/>
              <a:t>Timeout may result in processor start a service routine or start from beginning.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402112065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IN" sz="2000" dirty="0" smtClean="0"/>
              <a:t>Assume that we anticipate that a set of tasks must finish in 100 ms interval.</a:t>
            </a:r>
          </a:p>
          <a:p>
            <a:pPr marL="0" indent="0"/>
            <a:r>
              <a:rPr lang="en-IN" sz="2000" dirty="0" smtClean="0"/>
              <a:t>The watchdog timer is disabled and stopped by the program instruction in case of the tasks finish within 100ms interval</a:t>
            </a:r>
          </a:p>
          <a:p>
            <a:pPr marL="0" indent="0"/>
            <a:r>
              <a:rPr lang="en-IN" sz="2000" dirty="0" smtClean="0"/>
              <a:t>In case task does not finish, watchdog timer generates interrupts after 100ms and executes a routine, which is programmed to run because there is failure of finishing the task in anticipated interval.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4021120659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Watchdog timer application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IN" sz="2000" dirty="0" smtClean="0"/>
              <a:t>An application in mobile phone is that display is off in case no GUI interaction takes place within a watched time interval.</a:t>
            </a:r>
          </a:p>
          <a:p>
            <a:pPr marL="0" indent="0"/>
            <a:r>
              <a:rPr lang="en-IN" sz="2000" dirty="0" smtClean="0"/>
              <a:t>The interval is usually set at 15 s, 20 s, in mobile phone.</a:t>
            </a:r>
          </a:p>
          <a:p>
            <a:pPr marL="0" indent="0"/>
            <a:r>
              <a:rPr lang="en-IN" sz="2000" dirty="0" smtClean="0"/>
              <a:t>This saves power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4021120659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Real time clock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IN" sz="2000" dirty="0" smtClean="0"/>
              <a:t>A clock, which is based on the interrupts at preset intervals. An interrupt service routine executes on each timeout (overflow) of this clock.</a:t>
            </a:r>
          </a:p>
          <a:p>
            <a:pPr marL="0" indent="0"/>
            <a:r>
              <a:rPr lang="en-IN" sz="2000" dirty="0" smtClean="0"/>
              <a:t>This timing device once started never resets or never reloaded with another value. Once it is set, it is not modified later.</a:t>
            </a:r>
          </a:p>
          <a:p>
            <a:pPr marL="0" indent="0"/>
            <a:r>
              <a:rPr lang="en-IN" sz="2000" dirty="0" smtClean="0"/>
              <a:t>Used in a system to save the time and date.</a:t>
            </a:r>
          </a:p>
          <a:p>
            <a:pPr marL="0" indent="0"/>
            <a:r>
              <a:rPr lang="en-IN" sz="2000" dirty="0" smtClean="0"/>
              <a:t>Used in a system to initiate return of control to the system (OS) after the set system clock periods.</a:t>
            </a:r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224784242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Analog Electronic Components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Also the current switching time of </a:t>
            </a:r>
            <a:r>
              <a:rPr lang="en-US" sz="2400" dirty="0" err="1" smtClean="0"/>
              <a:t>schottky</a:t>
            </a:r>
            <a:r>
              <a:rPr lang="en-US" sz="2400" dirty="0" smtClean="0"/>
              <a:t> diode is very small compared to the ordinary P-N junction diode.</a:t>
            </a:r>
          </a:p>
          <a:p>
            <a:pPr algn="just"/>
            <a:r>
              <a:rPr lang="en-US" sz="2400" dirty="0" smtClean="0"/>
              <a:t>A </a:t>
            </a:r>
            <a:r>
              <a:rPr lang="en-US" sz="2400" dirty="0" err="1" smtClean="0"/>
              <a:t>zener</a:t>
            </a:r>
            <a:r>
              <a:rPr lang="en-US" sz="2400" dirty="0" smtClean="0"/>
              <a:t> diode acts as normal P-N junction diode when forward biased. </a:t>
            </a:r>
          </a:p>
          <a:p>
            <a:pPr algn="just"/>
            <a:r>
              <a:rPr lang="en-US" sz="2400" dirty="0" smtClean="0"/>
              <a:t>It also permits current flow in the reverse direction, if the voltage is greater than the junction breakdown voltage. It is normally used for voltage clamping applications.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Analog Electronic Components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Reverse polarity protection, voltage rectification(AC-DC converters), freewheeling of current produced in inductive circuits, clamping of voltages to a desired level (e.g., Brown-out protection circuit implementation using </a:t>
            </a:r>
            <a:r>
              <a:rPr lang="en-US" sz="2400" dirty="0" err="1" smtClean="0"/>
              <a:t>zener</a:t>
            </a:r>
            <a:r>
              <a:rPr lang="en-US" sz="2400" dirty="0" smtClean="0"/>
              <a:t> diode), etc. are examples for the usage of diodes in embedded applications.</a:t>
            </a:r>
            <a:endParaRPr lang="en-US" sz="24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7037" y="3286130"/>
            <a:ext cx="4605359" cy="13573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Analog Electronic Components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Transistors in embedded applications are used for either switching or amplification purpose.</a:t>
            </a:r>
          </a:p>
          <a:p>
            <a:pPr algn="just"/>
            <a:r>
              <a:rPr lang="en-US" sz="2400" dirty="0" smtClean="0"/>
              <a:t> In switching application, the transistor is in either ON or OFF state.</a:t>
            </a:r>
          </a:p>
          <a:p>
            <a:pPr algn="just"/>
            <a:r>
              <a:rPr lang="en-US" sz="2400" dirty="0" smtClean="0"/>
              <a:t> In amplification operation, the transistor is always in the ON state (partially ON).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Analog Electronic Components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The common emitter configuration of NPN transistor is widely used in switching and driving circuits in embedded applications. </a:t>
            </a:r>
          </a:p>
          <a:p>
            <a:pPr algn="just"/>
            <a:r>
              <a:rPr lang="en-US" sz="2400" dirty="0" smtClean="0"/>
              <a:t>Relay, buzzer and stepper motor driving circuits are examples for common emitter configuration based driver circuit implementation using transistor.</a:t>
            </a:r>
            <a:endParaRPr lang="en-US" sz="2400" dirty="0"/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0562" y="3571882"/>
            <a:ext cx="4214842" cy="10715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Digital electronics deal with digital or discrete signals.</a:t>
            </a:r>
          </a:p>
          <a:p>
            <a:pPr algn="just"/>
            <a:r>
              <a:rPr lang="en-US" sz="2400" dirty="0" smtClean="0"/>
              <a:t>Microprocessors, microcontrollers and System on chips (</a:t>
            </a:r>
            <a:r>
              <a:rPr lang="en-US" sz="2400" dirty="0" err="1" smtClean="0"/>
              <a:t>SoCs</a:t>
            </a:r>
            <a:r>
              <a:rPr lang="en-US" sz="2400" dirty="0" smtClean="0"/>
              <a:t>) work on digital principles. They interact with the rest of the world through digital I/O interfaces and process digital data.</a:t>
            </a:r>
          </a:p>
          <a:p>
            <a:pPr algn="just"/>
            <a:r>
              <a:rPr lang="en-US" sz="2400" dirty="0" smtClean="0"/>
              <a:t>Embedded systems employ various digital electronic circuits for ‘Glue logic’ implementation.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algn="just"/>
            <a:r>
              <a:rPr lang="en-IN" sz="2400" dirty="0" smtClean="0"/>
              <a:t>‘Glue logic’ is the custom digital electronic circuitry required to achieve compatible interface between two different integrated circuit chips. </a:t>
            </a:r>
          </a:p>
          <a:p>
            <a:pPr algn="just"/>
            <a:r>
              <a:rPr lang="en-IN" sz="2400" dirty="0" smtClean="0"/>
              <a:t>Address decoders, latches, encoders/decoders, </a:t>
            </a:r>
            <a:r>
              <a:rPr lang="en-IN" sz="2400" dirty="0" err="1" smtClean="0"/>
              <a:t>etc.are</a:t>
            </a:r>
            <a:r>
              <a:rPr lang="en-IN" sz="2400" dirty="0" smtClean="0"/>
              <a:t> examples for glue logic circuits.</a:t>
            </a:r>
          </a:p>
          <a:p>
            <a:pPr algn="just"/>
            <a:r>
              <a:rPr lang="en-IN" sz="2400" dirty="0" smtClean="0"/>
              <a:t>Transistor Transistor Logic (TTL), Complementary Metal Oxide Semiconductor (CMOS) logic etc are some of the standards describing the electrical characteristics of digital signals in a digital system.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algn="just">
              <a:buNone/>
            </a:pPr>
            <a:r>
              <a:rPr lang="en-IN" sz="2400" u="sng" dirty="0" smtClean="0"/>
              <a:t>Open collector and Tri-state output:-</a:t>
            </a:r>
          </a:p>
          <a:p>
            <a:pPr algn="just"/>
            <a:r>
              <a:rPr lang="en-IN" sz="2400" dirty="0" smtClean="0"/>
              <a:t>Open collector is an I/O interface standard in digital system design and a common type of output found on many Integrated Circuit(IC) chip which behaves like a switch that is either connected to ground or disconnected.</a:t>
            </a:r>
          </a:p>
          <a:p>
            <a:pPr algn="just">
              <a:buNone/>
            </a:pPr>
            <a:endParaRPr lang="en-IN" sz="2400" dirty="0"/>
          </a:p>
        </p:txBody>
      </p:sp>
      <p:pic>
        <p:nvPicPr>
          <p:cNvPr id="4" name="Picture 3" descr="Open-Collector-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86050" y="3071816"/>
            <a:ext cx="5500726" cy="15001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algn="just"/>
            <a:r>
              <a:rPr lang="en-IN" sz="2400" dirty="0" smtClean="0"/>
              <a:t>Instead of outputting a signal of a specific voltage or current, the output signal is applied to the base of an internal NPN transistor whose collector is externalised(open) on a pin of the IC.</a:t>
            </a:r>
          </a:p>
          <a:p>
            <a:pPr algn="just"/>
            <a:r>
              <a:rPr lang="en-IN" sz="2400" dirty="0" smtClean="0"/>
              <a:t>The emitter of the transistor is connected internally to the ground pin.</a:t>
            </a:r>
          </a:p>
          <a:p>
            <a:pPr algn="just"/>
            <a:r>
              <a:rPr lang="en-IN" sz="2400" dirty="0" smtClean="0"/>
              <a:t>For the output pin to function properly, the output pin should be pulled, to the desired voltage for the output device, through a pull up resistor.</a:t>
            </a:r>
          </a:p>
          <a:p>
            <a:pPr algn="just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49"/>
            <a:ext cx="7115196" cy="561965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Contents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470275"/>
          </a:xfrm>
        </p:spPr>
        <p:txBody>
          <a:bodyPr/>
          <a:lstStyle/>
          <a:p>
            <a:pPr marL="228600" lvl="0" indent="-228600" algn="just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itchFamily="2" charset="2"/>
              <a:buChar char="v"/>
            </a:pP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Characteristics of Embedded System</a:t>
            </a:r>
          </a:p>
          <a:p>
            <a:pPr marL="228600" lvl="0" indent="-228600" algn="just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itchFamily="2" charset="2"/>
              <a:buChar char="v"/>
            </a:pP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Quality attributes of Embedded System</a:t>
            </a:r>
          </a:p>
          <a:p>
            <a:pPr marL="228600" lvl="0" indent="-228600" algn="just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itchFamily="2" charset="2"/>
              <a:buChar char="v"/>
            </a:pP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Application –specific domain –specific examples of Embedded System</a:t>
            </a:r>
          </a:p>
          <a:p>
            <a:pPr marL="228600" lvl="0" indent="-228600" algn="just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itchFamily="2" charset="2"/>
              <a:buChar char="v"/>
            </a:pP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Analog &amp; Digital electronic components</a:t>
            </a:r>
          </a:p>
          <a:p>
            <a:pPr marL="228600" lvl="0" indent="-228600" algn="just">
              <a:lnSpc>
                <a:spcPct val="150000"/>
              </a:lnSpc>
              <a:spcBef>
                <a:spcPts val="560"/>
              </a:spcBef>
              <a:buClr>
                <a:schemeClr val="accent2"/>
              </a:buClr>
              <a:buSzPct val="100000"/>
              <a:buFont typeface="Wingdings" pitchFamily="2" charset="2"/>
              <a:buChar char="v"/>
            </a:pP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I/O types and examples</a:t>
            </a:r>
          </a:p>
          <a:p>
            <a:pPr marL="228600" lvl="0" indent="-228600" algn="just">
              <a:lnSpc>
                <a:spcPct val="150000"/>
              </a:lnSpc>
              <a:spcBef>
                <a:spcPts val="560"/>
              </a:spcBef>
              <a:buClr>
                <a:schemeClr val="accent2"/>
              </a:buClr>
              <a:buSzPct val="100000"/>
              <a:buFont typeface="Wingdings" pitchFamily="2" charset="2"/>
              <a:buChar char="v"/>
            </a:pP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Serial communication devices</a:t>
            </a:r>
          </a:p>
          <a:p>
            <a:pPr marL="228600" lvl="0" indent="-228600" algn="just">
              <a:lnSpc>
                <a:spcPct val="150000"/>
              </a:lnSpc>
              <a:spcBef>
                <a:spcPts val="560"/>
              </a:spcBef>
              <a:buClr>
                <a:schemeClr val="accent2"/>
              </a:buClr>
              <a:buSzPct val="100000"/>
              <a:buFont typeface="Wingdings" pitchFamily="2" charset="2"/>
              <a:buChar char="v"/>
            </a:pP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Parallel ports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algn="just"/>
            <a:r>
              <a:rPr lang="en-IN" sz="2400" dirty="0" smtClean="0"/>
              <a:t>The o/p signal of the IC is fed to the base of an open collector transistor.</a:t>
            </a:r>
          </a:p>
          <a:p>
            <a:pPr algn="just"/>
            <a:r>
              <a:rPr lang="en-IN" sz="2400" dirty="0" smtClean="0"/>
              <a:t>When the base drive to the transistor is ON and the collector is in open state, the o/p pin floats.</a:t>
            </a:r>
            <a:endParaRPr lang="en-IN" sz="2400" dirty="0"/>
          </a:p>
        </p:txBody>
      </p:sp>
      <p:pic>
        <p:nvPicPr>
          <p:cNvPr id="5" name="Picture 4" descr="tran97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71900" y="2928940"/>
            <a:ext cx="3800496" cy="15001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algn="just"/>
            <a:r>
              <a:rPr lang="en-IN" sz="2400" dirty="0" smtClean="0"/>
              <a:t>This state is also known as ‘high impedance’ state. Here the o/p is  neither driven to logic ‘high’ nor logic ‘low’.</a:t>
            </a:r>
          </a:p>
          <a:p>
            <a:pPr algn="just"/>
            <a:r>
              <a:rPr lang="en-IN" sz="2400" dirty="0" smtClean="0"/>
              <a:t>If a pull-up resistor is connected to the o/p pin, when the base drive is ‘ON’, the o/p pin becomes at logic 0(0v).</a:t>
            </a:r>
          </a:p>
          <a:p>
            <a:pPr algn="just"/>
            <a:r>
              <a:rPr lang="en-IN" sz="2400" dirty="0" smtClean="0"/>
              <a:t>With a pull-up resistor, if the base driver is 0, the o/p will be at logic high(Voltage=</a:t>
            </a:r>
            <a:r>
              <a:rPr lang="en-IN" sz="2400" dirty="0" err="1" smtClean="0"/>
              <a:t>V</a:t>
            </a:r>
            <a:r>
              <a:rPr lang="en-I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</a:t>
            </a:r>
            <a:r>
              <a:rPr lang="en-IN" sz="2400" dirty="0" smtClean="0"/>
              <a:t>).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algn="just"/>
            <a:r>
              <a:rPr lang="en-IN" sz="2400" dirty="0" smtClean="0"/>
              <a:t>The advantages of open collector output in embedded system are listed below.</a:t>
            </a:r>
          </a:p>
          <a:p>
            <a:pPr algn="just"/>
            <a:r>
              <a:rPr lang="en-IN" sz="2400" dirty="0" err="1" smtClean="0"/>
              <a:t>i</a:t>
            </a:r>
            <a:r>
              <a:rPr lang="en-IN" sz="2400" dirty="0" smtClean="0"/>
              <a:t>) </a:t>
            </a:r>
            <a:r>
              <a:rPr lang="en-US" sz="2400" dirty="0" smtClean="0"/>
              <a:t>It facilitates the interfacing of devices, operating at a voltage different from the IC, with the IC. Thereby, it eliminates the need for additional circuits for connecting devices at different voltages levels.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algn="just"/>
            <a:r>
              <a:rPr lang="en-IN" sz="2400" dirty="0" smtClean="0"/>
              <a:t>ii) </a:t>
            </a:r>
            <a:r>
              <a:rPr lang="en-US" sz="2400" dirty="0" smtClean="0"/>
              <a:t>An open collector configuration supports multi-drop connection, i.e., connecting more than one open collector output to a single line. It is a common requirement in modem embedded systems supporting communication interfaces like I2C, 1-Wire, etc.</a:t>
            </a:r>
          </a:p>
          <a:p>
            <a:pPr algn="just"/>
            <a:r>
              <a:rPr lang="en-US" sz="2400" dirty="0" smtClean="0"/>
              <a:t>Iii) It is easy to build ‘Wired AND’ and ‘Wired OR’ configuration using open collector output lines.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algn="just">
              <a:buNone/>
            </a:pPr>
            <a:r>
              <a:rPr lang="en-IN" sz="2400" u="sng" dirty="0" smtClean="0"/>
              <a:t>Tri-state output:-</a:t>
            </a:r>
          </a:p>
          <a:p>
            <a:pPr algn="just"/>
            <a:r>
              <a:rPr lang="en-IN" sz="2400" dirty="0" smtClean="0"/>
              <a:t>The output of a standard logic device has two states, namely “Logic o (LOW)” and “Logic 1(HIGH)” whereas tri-state devices have three states for the output, namely, “Logic o (LOW)” and “Logic 1(HIGH)” and the “High Impedance(FLOAT)”.</a:t>
            </a:r>
          </a:p>
          <a:p>
            <a:pPr algn="just"/>
            <a:r>
              <a:rPr lang="en-IN" sz="2400" dirty="0" smtClean="0"/>
              <a:t>A tri-state logic device contains a device activation line called ”Device Enable”.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14740"/>
          </a:xfrm>
        </p:spPr>
        <p:txBody>
          <a:bodyPr/>
          <a:lstStyle/>
          <a:p>
            <a:pPr algn="just"/>
            <a:r>
              <a:rPr lang="en-IN" sz="2400" dirty="0" smtClean="0"/>
              <a:t>When the “Device Enable” line is activated(set at ”Logic 1” for an active “High” enable input and at ”Logic 0” for an active “Low” enable input), the device acts like a normal logic device and the o/p will be in any one of the logic conditions, “Logic 0 (LOW)” or “Logic 1 (HIGH)”.</a:t>
            </a:r>
          </a:p>
          <a:p>
            <a:pPr algn="just"/>
            <a:endParaRPr lang="en-IN" sz="2400" dirty="0"/>
          </a:p>
        </p:txBody>
      </p:sp>
      <p:pic>
        <p:nvPicPr>
          <p:cNvPr id="4" name="Picture 3" descr="tri_state_buff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6012" y="3143254"/>
            <a:ext cx="5686450" cy="14287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8229600" cy="3714776"/>
          </a:xfrm>
        </p:spPr>
        <p:txBody>
          <a:bodyPr/>
          <a:lstStyle/>
          <a:p>
            <a:pPr algn="just">
              <a:buNone/>
            </a:pPr>
            <a:r>
              <a:rPr lang="en-IN" sz="2400" u="sng" dirty="0" smtClean="0"/>
              <a:t>Logic Gates:-</a:t>
            </a:r>
          </a:p>
          <a:p>
            <a:pPr algn="just"/>
            <a:r>
              <a:rPr lang="en-IN" sz="2400" dirty="0" smtClean="0"/>
              <a:t>The</a:t>
            </a:r>
            <a:r>
              <a:rPr lang="en-US" sz="2400" dirty="0" smtClean="0"/>
              <a:t> Logic gates are the building blocks of digital circuits. </a:t>
            </a:r>
          </a:p>
          <a:p>
            <a:pPr algn="just"/>
            <a:r>
              <a:rPr lang="en-US" sz="2400" dirty="0" smtClean="0"/>
              <a:t>Logic gates control the flow of digital information by performing a logical operation of the input signals.</a:t>
            </a:r>
          </a:p>
          <a:p>
            <a:pPr algn="just"/>
            <a:r>
              <a:rPr lang="en-US" sz="2400" dirty="0" smtClean="0"/>
              <a:t>Depending on the logical operation, the logic gates used in digital design are classified into-AND, OR, XOR, NOT, NAND, NOR and XNOR. </a:t>
            </a:r>
          </a:p>
          <a:p>
            <a:pPr algn="just"/>
            <a:r>
              <a:rPr lang="en-US" sz="2400" dirty="0" smtClean="0"/>
              <a:t>The logical relationship between the output signal and the input signals for a logic gate is represented using a truth table.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pic>
        <p:nvPicPr>
          <p:cNvPr id="4" name="Content Placeholder 3" descr="digital-logic-gates-symbols-and-truth-tabl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1428742"/>
            <a:ext cx="8072494" cy="3071834"/>
          </a:xfr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8229600" cy="3643338"/>
          </a:xfrm>
        </p:spPr>
        <p:txBody>
          <a:bodyPr/>
          <a:lstStyle/>
          <a:p>
            <a:pPr algn="just">
              <a:buNone/>
            </a:pPr>
            <a:r>
              <a:rPr lang="en-IN" sz="2400" u="sng" dirty="0" smtClean="0"/>
              <a:t>Buffer:-</a:t>
            </a:r>
          </a:p>
          <a:p>
            <a:pPr algn="just"/>
            <a:r>
              <a:rPr lang="en-IN" sz="2400" dirty="0" smtClean="0"/>
              <a:t>A buffer</a:t>
            </a:r>
            <a:r>
              <a:rPr lang="en-US" sz="2400" dirty="0" smtClean="0"/>
              <a:t> circuit is a logic circuit for amplifying the current or power. </a:t>
            </a:r>
          </a:p>
          <a:p>
            <a:pPr algn="just"/>
            <a:r>
              <a:rPr lang="en-US" sz="2400" dirty="0" smtClean="0"/>
              <a:t>It increases the driving capability of a logic circuit.</a:t>
            </a:r>
          </a:p>
          <a:p>
            <a:pPr algn="just"/>
            <a:r>
              <a:rPr lang="en-US" sz="2400" dirty="0" smtClean="0"/>
              <a:t>A tri-state buffer is a buffer with Output Enable control. </a:t>
            </a:r>
          </a:p>
          <a:p>
            <a:pPr algn="just"/>
            <a:r>
              <a:rPr lang="en-US" sz="2400" dirty="0" smtClean="0"/>
              <a:t>When the Output Enable control is active (Low for Active low enable and High for Active high enable), the tri-state buffer functions as a buffer.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8229600" cy="3643338"/>
          </a:xfrm>
        </p:spPr>
        <p:txBody>
          <a:bodyPr/>
          <a:lstStyle/>
          <a:p>
            <a:pPr algn="just">
              <a:buNone/>
            </a:pPr>
            <a:r>
              <a:rPr lang="en-IN" sz="2400" u="sng" dirty="0" smtClean="0"/>
              <a:t>Buffer:-</a:t>
            </a:r>
          </a:p>
          <a:p>
            <a:pPr algn="just"/>
            <a:r>
              <a:rPr lang="en-US" sz="2400" dirty="0" smtClean="0"/>
              <a:t> If the Output Enable is not active, the output of the buffer remains at high impedance state (Tri-stated). </a:t>
            </a:r>
          </a:p>
          <a:p>
            <a:pPr algn="just"/>
            <a:r>
              <a:rPr lang="en-US" sz="2400" dirty="0" smtClean="0"/>
              <a:t>Tri-state buffers are commonly used as drivers for address bus and to select the required device among multiple devices connected to a shared data bus.</a:t>
            </a:r>
          </a:p>
          <a:p>
            <a:pPr algn="just"/>
            <a:r>
              <a:rPr lang="en-US" sz="2400" dirty="0" smtClean="0"/>
              <a:t>Tri-state buffers are available as either unidirectional or bi-directional buffers.</a:t>
            </a:r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166" y="206375"/>
            <a:ext cx="5500726" cy="5079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Characteristics of Embedded System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8"/>
            <a:ext cx="8229600" cy="3736987"/>
          </a:xfrm>
        </p:spPr>
        <p:txBody>
          <a:bodyPr/>
          <a:lstStyle/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embedded system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is a specialized computing system 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designed for a dedicated function.</a:t>
            </a: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36575" indent="-79375">
              <a:buFont typeface="Wingdings" pitchFamily="2" charset="2"/>
              <a:buChar char="Ø"/>
              <a:tabLst>
                <a:tab pos="625475" algn="l"/>
              </a:tabLst>
            </a:pP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Single Functioned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– Performs one specific task.</a:t>
            </a:r>
          </a:p>
          <a:p>
            <a:pPr marL="536575" indent="-79375">
              <a:buFont typeface="Wingdings" pitchFamily="2" charset="2"/>
              <a:buChar char="Ø"/>
              <a:tabLst>
                <a:tab pos="625475" algn="l"/>
              </a:tabLst>
            </a:pP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Tightly Constrained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– Limited memory, processing speed, size, and cost.</a:t>
            </a:r>
          </a:p>
          <a:p>
            <a:pPr marL="536575" indent="-79375">
              <a:buFont typeface="Wingdings" pitchFamily="2" charset="2"/>
              <a:buChar char="Ø"/>
              <a:tabLst>
                <a:tab pos="625475" algn="l"/>
              </a:tabLst>
            </a:pP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Real-Time Operation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– Responds to inputs within strict time limits.</a:t>
            </a:r>
          </a:p>
          <a:p>
            <a:pPr marL="536575" indent="-79375">
              <a:buFont typeface="Wingdings" pitchFamily="2" charset="2"/>
              <a:buChar char="Ø"/>
              <a:tabLst>
                <a:tab pos="625475" algn="l"/>
              </a:tabLst>
            </a:pP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Reliability &amp; Stability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– Must work continuously without failure.</a:t>
            </a:r>
          </a:p>
          <a:p>
            <a:pPr marL="536575" indent="-79375">
              <a:buFont typeface="Wingdings" pitchFamily="2" charset="2"/>
              <a:buChar char="Ø"/>
              <a:tabLst>
                <a:tab pos="625475" algn="l"/>
              </a:tabLst>
            </a:pP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Low Power Consumption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– Designed for energy efficiency.</a:t>
            </a:r>
          </a:p>
          <a:p>
            <a:pPr marL="536575" indent="-79375">
              <a:buFont typeface="Wingdings" pitchFamily="2" charset="2"/>
              <a:buChar char="Ø"/>
              <a:tabLst>
                <a:tab pos="625475" algn="l"/>
              </a:tabLst>
            </a:pP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Cost-Effective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– Optimized for large-scale production at low cost.</a:t>
            </a:r>
          </a:p>
          <a:p>
            <a:pPr marL="536575" indent="-79375">
              <a:buFont typeface="Wingdings" pitchFamily="2" charset="2"/>
              <a:buChar char="Ø"/>
              <a:tabLst>
                <a:tab pos="625475" algn="l"/>
              </a:tabLst>
            </a:pP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Hardware–Software Co-Design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– Tight integration for best performance.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5043494" cy="3643338"/>
          </a:xfrm>
        </p:spPr>
        <p:txBody>
          <a:bodyPr/>
          <a:lstStyle/>
          <a:p>
            <a:pPr algn="just">
              <a:buNone/>
            </a:pPr>
            <a:r>
              <a:rPr lang="en-IN" sz="2400" u="sng" dirty="0" smtClean="0"/>
              <a:t>Buffer:-</a:t>
            </a:r>
          </a:p>
          <a:p>
            <a:pPr algn="just"/>
            <a:r>
              <a:rPr lang="en-US" sz="2400" dirty="0" smtClean="0"/>
              <a:t> 74LS244/74HC244 is an example of unidirectional octal buffer. </a:t>
            </a:r>
          </a:p>
          <a:p>
            <a:pPr algn="just"/>
            <a:r>
              <a:rPr lang="en-US" sz="2400" dirty="0" smtClean="0"/>
              <a:t>It contains 8 individual buffers which are grouped into two. </a:t>
            </a:r>
          </a:p>
          <a:p>
            <a:pPr algn="just"/>
            <a:r>
              <a:rPr lang="en-US" sz="2400" dirty="0" smtClean="0"/>
              <a:t>Each buffer group has its own output enable line. </a:t>
            </a:r>
          </a:p>
          <a:p>
            <a:pPr algn="just"/>
            <a:r>
              <a:rPr lang="en-US" sz="2400" dirty="0" smtClean="0"/>
              <a:t>Figure illustrates the 74LS244 buffer device.</a:t>
            </a:r>
          </a:p>
        </p:txBody>
      </p:sp>
      <p:pic>
        <p:nvPicPr>
          <p:cNvPr id="4" name="Picture 3" descr="16902096419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198" y="1428742"/>
            <a:ext cx="2357454" cy="32861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115196" cy="3643338"/>
          </a:xfrm>
        </p:spPr>
        <p:txBody>
          <a:bodyPr/>
          <a:lstStyle/>
          <a:p>
            <a:pPr algn="just"/>
            <a:r>
              <a:rPr lang="en-US" sz="2400" dirty="0" smtClean="0"/>
              <a:t>74LS245 is an example of bi-directional tri-state buffer. </a:t>
            </a:r>
          </a:p>
          <a:p>
            <a:pPr algn="just"/>
            <a:r>
              <a:rPr lang="en-US" sz="2400" dirty="0" smtClean="0"/>
              <a:t>It allows data flow in both directions, one at a time. </a:t>
            </a:r>
          </a:p>
          <a:p>
            <a:pPr algn="just"/>
            <a:r>
              <a:rPr lang="en-US" sz="2400" dirty="0" smtClean="0"/>
              <a:t>The data flow direction can be set by the direction control line. </a:t>
            </a:r>
          </a:p>
          <a:p>
            <a:pPr algn="just"/>
            <a:r>
              <a:rPr lang="en-US" sz="2400" dirty="0" smtClean="0"/>
              <a:t>One buffer is allocated for the data line associated with each direction. </a:t>
            </a:r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5686436" cy="650863"/>
          </a:xfrm>
        </p:spPr>
        <p:txBody>
          <a:bodyPr/>
          <a:lstStyle/>
          <a:p>
            <a:r>
              <a:rPr lang="en-IN" sz="3200" b="1" dirty="0" smtClean="0"/>
              <a:t>74LS245</a:t>
            </a:r>
            <a:endParaRPr lang="en-IN" sz="3200" dirty="0"/>
          </a:p>
        </p:txBody>
      </p:sp>
      <p:pic>
        <p:nvPicPr>
          <p:cNvPr id="2051" name="Picture 3" descr="C:\Users\omkar\Desktop\downlo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14"/>
            <a:ext cx="4175614" cy="185738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43438" y="1214428"/>
            <a:ext cx="3929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</a:t>
            </a:r>
            <a:r>
              <a:rPr lang="en-IN" b="1" dirty="0" smtClean="0"/>
              <a:t>74LS245</a:t>
            </a:r>
            <a:r>
              <a:rPr lang="en-IN" dirty="0" smtClean="0"/>
              <a:t> is an 8-bit bus transceiver IC used to transfer data between </a:t>
            </a:r>
            <a:r>
              <a:rPr lang="en-IN" dirty="0" smtClean="0">
                <a:solidFill>
                  <a:srgbClr val="FF0000"/>
                </a:solidFill>
              </a:rPr>
              <a:t>two buses in both directions. </a:t>
            </a:r>
          </a:p>
          <a:p>
            <a:r>
              <a:rPr lang="en-IN" dirty="0" smtClean="0"/>
              <a:t>It is commonly used in microprocessor systems to connect the CPU, memory, and peripherals.</a:t>
            </a:r>
          </a:p>
          <a:p>
            <a:endParaRPr lang="en-IN" dirty="0" smtClean="0"/>
          </a:p>
        </p:txBody>
      </p:sp>
      <p:sp>
        <p:nvSpPr>
          <p:cNvPr id="8" name="Rectangle 7"/>
          <p:cNvSpPr/>
          <p:nvPr/>
        </p:nvSpPr>
        <p:spPr>
          <a:xfrm>
            <a:off x="857224" y="3214692"/>
            <a:ext cx="7286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Data can flow from A → B or B → A depending on the </a:t>
            </a:r>
            <a:r>
              <a:rPr lang="en-IN" b="1" dirty="0" smtClean="0"/>
              <a:t>DIR (Direction)</a:t>
            </a:r>
            <a:r>
              <a:rPr lang="en-IN" dirty="0" smtClean="0"/>
              <a:t> pin.</a:t>
            </a:r>
            <a:endParaRPr lang="en-IN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28596" y="3643320"/>
            <a:ext cx="821537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OE̅ =(Output Enable)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pin enables or disables the outputs.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OE̅ = HIGH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, outputs are in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high impedance (tri-state)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mode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(effectively disconnected from the bus).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Key Features &amp; Applications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Key Features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Bi-directional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 Can transfer data in both directions.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Tri-state outputs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 Allows multiple devices to share the same bus without interference.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TTL Logic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 Works with standard TTL voltage levels (typically 5V).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Applications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 Bus interfacing, memory sharing, microcontroller communication, and bidirectional data transfer.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5043494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Decoder:-</a:t>
            </a:r>
          </a:p>
          <a:p>
            <a:pPr algn="just"/>
            <a:r>
              <a:rPr lang="en-US" sz="2400" dirty="0" smtClean="0"/>
              <a:t>A decoder is a logic circuit which generates all the possible combinations of the input signals. </a:t>
            </a:r>
          </a:p>
          <a:p>
            <a:pPr algn="just"/>
            <a:r>
              <a:rPr lang="en-US" sz="2400" dirty="0" smtClean="0"/>
              <a:t>Decoders are named with their input line numbers and the possible combinations of the input as output.</a:t>
            </a:r>
          </a:p>
        </p:txBody>
      </p:sp>
      <p:pic>
        <p:nvPicPr>
          <p:cNvPr id="89090" name="Picture 2" descr="C:\Users\omkar\Desktop\imag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1214428"/>
            <a:ext cx="2905125" cy="1571625"/>
          </a:xfrm>
          <a:prstGeom prst="rect">
            <a:avLst/>
          </a:prstGeom>
          <a:noFill/>
        </p:spPr>
      </p:pic>
      <p:pic>
        <p:nvPicPr>
          <p:cNvPr id="89091" name="Picture 3" descr="C:\Users\omkar\Desktop\imag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6554" y="2643188"/>
            <a:ext cx="3000396" cy="1928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5186370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Decoder:-</a:t>
            </a:r>
          </a:p>
          <a:p>
            <a:pPr algn="just"/>
            <a:r>
              <a:rPr lang="en-US" sz="2400" dirty="0" smtClean="0"/>
              <a:t>Examples are 2 to 4 decoder, 3 to 8 decoder and 4 to 16 decoder.</a:t>
            </a:r>
          </a:p>
          <a:p>
            <a:pPr algn="just"/>
            <a:r>
              <a:rPr lang="en-US" sz="2400" dirty="0" smtClean="0"/>
              <a:t>The 3 to 8 decoder contains 3 input signal lines and it is possible to have 8 different configurations with the 3 lines (000 to 111 in the input line corresponds to 0 to 7 in the output line).</a:t>
            </a:r>
          </a:p>
        </p:txBody>
      </p:sp>
      <p:pic>
        <p:nvPicPr>
          <p:cNvPr id="88065" name="Picture 1" descr="C:\Users\omkar\Desktop\imag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8988" y="1262063"/>
            <a:ext cx="2219325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Decoder:-</a:t>
            </a:r>
          </a:p>
          <a:p>
            <a:pPr algn="just"/>
            <a:r>
              <a:rPr lang="en-US" sz="2400" dirty="0" smtClean="0"/>
              <a:t>Depending on the input signal, the corresponding o/p line is asserted. For example, for the </a:t>
            </a:r>
            <a:r>
              <a:rPr lang="en-US" sz="2400" dirty="0" err="1" smtClean="0"/>
              <a:t>i</a:t>
            </a:r>
            <a:r>
              <a:rPr lang="en-US" sz="2400" dirty="0" smtClean="0"/>
              <a:t>/p state 001, the o/p line 2 is asserted.</a:t>
            </a:r>
          </a:p>
          <a:p>
            <a:pPr algn="just"/>
            <a:r>
              <a:rPr lang="en-US" sz="2400" dirty="0" smtClean="0"/>
              <a:t>Decoders are mainly used for address decoding and chip select signal generation in electronic circuits and are available as integrated circuits.</a:t>
            </a:r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/>
            <a:r>
              <a:rPr lang="en-US" sz="2400" dirty="0" smtClean="0"/>
              <a:t>74LS138/74AHC138 is an example for 3 to 8 decoder IC. Figure illustrates the 74AHC138 decoder and the table function for it.</a:t>
            </a:r>
          </a:p>
          <a:p>
            <a:pPr algn="just"/>
            <a:r>
              <a:rPr lang="en-US" sz="2400" dirty="0" smtClean="0"/>
              <a:t>The decoder o/p is enabled only when the “Output Enable” signal lines E1\, E2\ and E3 are at logic levels 0,0 and 1 respectively.</a:t>
            </a:r>
          </a:p>
          <a:p>
            <a:pPr algn="just"/>
            <a:r>
              <a:rPr lang="en-US" sz="2400" dirty="0" smtClean="0"/>
              <a:t>If the output-enable are signals at the required logic state, all the output lines are forced to the inactive (High) state.</a:t>
            </a:r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pic>
        <p:nvPicPr>
          <p:cNvPr id="4" name="Content Placeholder 3" descr="74HC138-Logic-Diagra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34" y="1071552"/>
            <a:ext cx="2357453" cy="1785950"/>
          </a:xfrm>
        </p:spPr>
      </p:pic>
      <p:pic>
        <p:nvPicPr>
          <p:cNvPr id="5" name="Picture 4" descr="74HC138-arduino-functional-diagram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0430" y="1071552"/>
            <a:ext cx="3286148" cy="1714512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2928940"/>
            <a:ext cx="7429552" cy="18573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Encoder:-</a:t>
            </a:r>
          </a:p>
        </p:txBody>
      </p:sp>
      <p:pic>
        <p:nvPicPr>
          <p:cNvPr id="4" name="Picture 3" descr="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887" y="1857370"/>
            <a:ext cx="6372225" cy="27860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357172"/>
            <a:ext cx="6000792" cy="5000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Quality attributes of Embedded System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071552"/>
            <a:ext cx="6143668" cy="3643338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1. Functionality</a:t>
            </a:r>
          </a:p>
          <a:p>
            <a:pPr>
              <a:buNone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	System performs the 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intended task correctly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	Example: A pacemaker must regulate heartbeats accurately.</a:t>
            </a:r>
          </a:p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2. Reliability</a:t>
            </a:r>
          </a:p>
          <a:p>
            <a:pPr>
              <a:buNone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	Operates 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consistently without failure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over time.</a:t>
            </a:r>
          </a:p>
          <a:p>
            <a:pPr>
              <a:buNone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	Example: Automotive ABS (</a:t>
            </a:r>
            <a:r>
              <a:rPr lang="en-IN" sz="1800" dirty="0" smtClean="0"/>
              <a:t>Anti-lock Braking System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	must work in every braking situation.</a:t>
            </a:r>
          </a:p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3. Performance</a:t>
            </a:r>
          </a:p>
          <a:p>
            <a:pPr>
              <a:buNone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	Meets 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speed, throughput, and real-time requirements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	Example: Airbag deployment within milliseconds.</a:t>
            </a:r>
          </a:p>
          <a:p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Multiplexer:-</a:t>
            </a:r>
          </a:p>
        </p:txBody>
      </p:sp>
      <p:pic>
        <p:nvPicPr>
          <p:cNvPr id="4" name="Picture 3" descr="Mux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579" y="1785933"/>
            <a:ext cx="4640239" cy="2858342"/>
          </a:xfrm>
          <a:prstGeom prst="rect">
            <a:avLst/>
          </a:prstGeom>
        </p:spPr>
      </p:pic>
      <p:pic>
        <p:nvPicPr>
          <p:cNvPr id="5" name="Picture 4" descr="74ls15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3570" y="1714494"/>
            <a:ext cx="2857520" cy="27146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De-Multiplexer:-</a:t>
            </a: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0496" y="1643057"/>
            <a:ext cx="4286280" cy="2786082"/>
          </a:xfrm>
          <a:prstGeom prst="rect">
            <a:avLst/>
          </a:prstGeom>
        </p:spPr>
      </p:pic>
      <p:pic>
        <p:nvPicPr>
          <p:cNvPr id="7" name="Picture 6" descr="1-to-2-demux-logic-diagra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11" y="2071684"/>
            <a:ext cx="2928958" cy="2286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Combinational Circuits:-</a:t>
            </a:r>
          </a:p>
          <a:p>
            <a:pPr algn="just"/>
            <a:r>
              <a:rPr lang="en-US" sz="2400" dirty="0" smtClean="0"/>
              <a:t>In digital system design, a combinational circuit is a combination of the logic gates. </a:t>
            </a:r>
          </a:p>
          <a:p>
            <a:pPr algn="just"/>
            <a:r>
              <a:rPr lang="en-US" sz="2400" dirty="0" smtClean="0"/>
              <a:t>The output of the combinational circuit, at a given point of time, is dependent only on the state of the inputs at the given point of time.</a:t>
            </a:r>
          </a:p>
          <a:p>
            <a:pPr algn="just"/>
            <a:r>
              <a:rPr lang="en-US" sz="2400" dirty="0" smtClean="0"/>
              <a:t>The combinational circuit do not use any memory.</a:t>
            </a:r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Combinational Circuits:-</a:t>
            </a:r>
          </a:p>
          <a:p>
            <a:pPr algn="just"/>
            <a:r>
              <a:rPr lang="en-US" sz="2000" dirty="0" smtClean="0"/>
              <a:t>Encoders, decoders, multiplexers, de-multiplexers, adder circuits, comparators, multiple input gates, etc. are examples of digital combinational circuits.</a:t>
            </a:r>
          </a:p>
          <a:p>
            <a:pPr algn="just"/>
            <a:r>
              <a:rPr lang="en-US" sz="2000" dirty="0" smtClean="0"/>
              <a:t>A combinational circuit can have an n number of inputs and m number of outputs.</a:t>
            </a:r>
          </a:p>
        </p:txBody>
      </p:sp>
      <p:pic>
        <p:nvPicPr>
          <p:cNvPr id="4" name="Picture 3" descr="combinational-logic-circui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1" y="3143254"/>
            <a:ext cx="5500726" cy="14287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4900618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Sequential Circuits:-</a:t>
            </a:r>
          </a:p>
          <a:p>
            <a:pPr algn="just"/>
            <a:r>
              <a:rPr lang="en-US" sz="2400" dirty="0" smtClean="0"/>
              <a:t>In Digital logic circuit, whose output at any given point of time depends on both the present and past inputs, is known as sequential circuits.</a:t>
            </a:r>
          </a:p>
          <a:p>
            <a:pPr algn="just"/>
            <a:r>
              <a:rPr lang="en-US" sz="2400" dirty="0" smtClean="0"/>
              <a:t> Hence, sequential circuits contain a memory element for holding the previous input states.</a:t>
            </a:r>
          </a:p>
        </p:txBody>
      </p:sp>
      <p:pic>
        <p:nvPicPr>
          <p:cNvPr id="5" name="Picture 4" descr="1111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446" y="1785932"/>
            <a:ext cx="2643206" cy="27860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Sequential Circuits:-</a:t>
            </a:r>
          </a:p>
          <a:p>
            <a:pPr algn="just"/>
            <a:r>
              <a:rPr lang="en-US" sz="2000" dirty="0" smtClean="0"/>
              <a:t>Flip-flops act as the basic building blocks of sequential circuits. Sequential circuits are of two types, namely-synchronous (clocked) sequential circuits and asynchronous sequential circuits.</a:t>
            </a:r>
          </a:p>
          <a:p>
            <a:pPr algn="just"/>
            <a:r>
              <a:rPr lang="en-US" sz="2000" dirty="0" smtClean="0"/>
              <a:t>The operation of a synchronous sequential circuit is </a:t>
            </a:r>
            <a:r>
              <a:rPr lang="en-US" sz="2000" dirty="0" err="1" smtClean="0"/>
              <a:t>synchronised</a:t>
            </a:r>
            <a:r>
              <a:rPr lang="en-US" sz="2000" dirty="0" smtClean="0"/>
              <a:t> to a clock signal, whereas an asynchronous sequential circuit does not require a clock for operation.</a:t>
            </a:r>
          </a:p>
          <a:p>
            <a:pPr algn="just"/>
            <a:r>
              <a:rPr lang="en-US" sz="2000" dirty="0" smtClean="0"/>
              <a:t>For an asynchronous sequential circuit, the response depends upon the sequence in which the input signal changes.</a:t>
            </a:r>
          </a:p>
        </p:txBody>
      </p:sp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S-R </a:t>
            </a:r>
            <a:r>
              <a:rPr lang="en-US" sz="2400" u="sng" dirty="0" err="1" smtClean="0"/>
              <a:t>Flipflop</a:t>
            </a:r>
            <a:r>
              <a:rPr lang="en-US" sz="2400" u="sng" dirty="0" smtClean="0"/>
              <a:t>:-</a:t>
            </a:r>
          </a:p>
        </p:txBody>
      </p:sp>
      <p:pic>
        <p:nvPicPr>
          <p:cNvPr id="4" name="Picture 3" descr="Logic-diagram-of-SR-flip-fl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3" y="1857369"/>
            <a:ext cx="3714775" cy="2438405"/>
          </a:xfrm>
          <a:prstGeom prst="rect">
            <a:avLst/>
          </a:prstGeom>
        </p:spPr>
      </p:pic>
      <p:pic>
        <p:nvPicPr>
          <p:cNvPr id="5" name="Picture 4" descr="ZjQ63Y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2066" y="1428742"/>
            <a:ext cx="3500462" cy="31099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S-R </a:t>
            </a:r>
            <a:r>
              <a:rPr lang="en-US" sz="2400" u="sng" dirty="0" err="1" smtClean="0"/>
              <a:t>Flipflop</a:t>
            </a:r>
            <a:r>
              <a:rPr lang="en-US" sz="2400" u="sng" dirty="0" smtClean="0"/>
              <a:t>:-</a:t>
            </a:r>
          </a:p>
        </p:txBody>
      </p:sp>
      <p:pic>
        <p:nvPicPr>
          <p:cNvPr id="6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643056"/>
            <a:ext cx="7143800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JK </a:t>
            </a:r>
            <a:r>
              <a:rPr lang="en-US" sz="2400" u="sng" dirty="0" err="1" smtClean="0"/>
              <a:t>Flipflop</a:t>
            </a:r>
            <a:r>
              <a:rPr lang="en-US" sz="2400" u="sng" dirty="0" smtClean="0"/>
              <a:t>:-</a:t>
            </a:r>
          </a:p>
        </p:txBody>
      </p:sp>
      <p:pic>
        <p:nvPicPr>
          <p:cNvPr id="5" name="Picture 4" descr="j-k-flip-fl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0166" y="1857370"/>
            <a:ext cx="6929486" cy="26432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T </a:t>
            </a:r>
            <a:r>
              <a:rPr lang="en-US" sz="2400" u="sng" dirty="0" err="1" smtClean="0"/>
              <a:t>Flipflop</a:t>
            </a:r>
            <a:r>
              <a:rPr lang="en-US" sz="2400" u="sng" dirty="0" smtClean="0"/>
              <a:t>:-</a:t>
            </a:r>
          </a:p>
        </p:txBody>
      </p:sp>
      <p:pic>
        <p:nvPicPr>
          <p:cNvPr id="4" name="Picture 3" descr="Graphic-symbol-T-flip-flo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927860"/>
            <a:ext cx="3500462" cy="2358402"/>
          </a:xfrm>
          <a:prstGeom prst="rect">
            <a:avLst/>
          </a:prstGeom>
        </p:spPr>
      </p:pic>
      <p:pic>
        <p:nvPicPr>
          <p:cNvPr id="5" name="Picture 4" descr="T-Flip-Flop-Truth-Table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628" y="1657270"/>
            <a:ext cx="2857520" cy="24146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2923"/>
            <a:ext cx="4614866" cy="42070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mbria" panose="02040503050406030204"/>
                <a:cs typeface="Times New Roman" pitchFamily="18" charset="0"/>
                <a:sym typeface="Cambria" panose="02040503050406030204"/>
              </a:rPr>
              <a:t>Quality attributes of Embedded System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4. Efficiency (Power &amp; Resource Usage)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Optimized for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low power, memory, and processing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Example: Battery-powered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sensors.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5. Maintainability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Easy to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update, test, and repair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Example: Firmware upgrades in smart devices.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6. Safety &amp; Security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Protects users and data from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hazards or attacks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Example: Medical devices with secure data transmission.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5186370" cy="3643338"/>
          </a:xfrm>
        </p:spPr>
        <p:txBody>
          <a:bodyPr/>
          <a:lstStyle/>
          <a:p>
            <a:r>
              <a:rPr lang="en-US" sz="1800" b="1" u="sng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z="1800" b="1" u="sng" dirty="0" err="1" smtClean="0">
                <a:latin typeface="Times New Roman" pitchFamily="18" charset="0"/>
                <a:cs typeface="Times New Roman" pitchFamily="18" charset="0"/>
              </a:rPr>
              <a:t>Flipflop</a:t>
            </a:r>
            <a:r>
              <a:rPr lang="en-US" sz="1800" b="1" u="sng" dirty="0" smtClean="0">
                <a:latin typeface="Times New Roman" pitchFamily="18" charset="0"/>
                <a:cs typeface="Times New Roman" pitchFamily="18" charset="0"/>
              </a:rPr>
              <a:t>:-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D Flip-Flop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(Data or Delay Flip-Flop) is a digital storage device that stores one bit of data. It has:</a:t>
            </a: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One data input (D)</a:t>
            </a: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One clock input (CLK)</a:t>
            </a: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One output (Q)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and its complement (Q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‾)</a:t>
            </a: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Working:</a:t>
            </a: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rising or falling edge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of the clock (depending on design), the value at the 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D input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is transferred to the 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Q output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Output remains constant until the next active clock edge.</a:t>
            </a:r>
          </a:p>
          <a:p>
            <a:pPr algn="just">
              <a:buNone/>
            </a:pPr>
            <a:endParaRPr lang="en-US" sz="1800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D-Flip-Flop-using-JK-Flip-Flo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3846" y="1000115"/>
            <a:ext cx="2078616" cy="1571636"/>
          </a:xfrm>
          <a:prstGeom prst="rect">
            <a:avLst/>
          </a:prstGeom>
        </p:spPr>
      </p:pic>
      <p:pic>
        <p:nvPicPr>
          <p:cNvPr id="5" name="Picture 4" descr="dflipflop_truthtab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7034" y="2857502"/>
            <a:ext cx="2418303" cy="17145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000114"/>
            <a:ext cx="4757742" cy="3643338"/>
          </a:xfrm>
        </p:spPr>
        <p:txBody>
          <a:bodyPr/>
          <a:lstStyle/>
          <a:p>
            <a:pPr algn="just">
              <a:buNone/>
            </a:pPr>
            <a:r>
              <a:rPr lang="en-US" sz="1600" u="sng" dirty="0" smtClean="0">
                <a:latin typeface="Times New Roman" pitchFamily="18" charset="0"/>
                <a:cs typeface="Times New Roman" pitchFamily="18" charset="0"/>
              </a:rPr>
              <a:t>Binary counter using T </a:t>
            </a:r>
            <a:r>
              <a:rPr lang="en-US" sz="1600" u="sng" dirty="0" err="1" smtClean="0">
                <a:latin typeface="Times New Roman" pitchFamily="18" charset="0"/>
                <a:cs typeface="Times New Roman" pitchFamily="18" charset="0"/>
              </a:rPr>
              <a:t>Flipflops</a:t>
            </a:r>
            <a:r>
              <a:rPr lang="en-US" sz="1600" u="sng" dirty="0" smtClean="0">
                <a:latin typeface="Times New Roman" pitchFamily="18" charset="0"/>
                <a:cs typeface="Times New Roman" pitchFamily="18" charset="0"/>
              </a:rPr>
              <a:t>:-</a:t>
            </a:r>
          </a:p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binary counter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is a sequential circuit that counts in binary form. Using </a:t>
            </a:r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T Flip-Flops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is one of the simplest ways to design it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Binary Counter Working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Connect </a:t>
            </a:r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multiple T Flip-Flops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in series.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output of one flip-flop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acts as the </a:t>
            </a:r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clock input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for the next.</a:t>
            </a: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First Flip-Flop (LSB)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toggles on every clock pulse.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Each next flip-flop toggles when the previous one changes from 1 → 0.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This creates a binary count sequence (000, 001, 010, 011, …).</a:t>
            </a:r>
          </a:p>
          <a:p>
            <a:pPr algn="just">
              <a:buNone/>
            </a:pPr>
            <a:endParaRPr lang="en-US" sz="1600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synchronous_binary_up_coun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4942" y="1214428"/>
            <a:ext cx="3571900" cy="21306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Digital Electronic Components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0"/>
            <a:ext cx="7829576" cy="3643338"/>
          </a:xfrm>
        </p:spPr>
        <p:txBody>
          <a:bodyPr/>
          <a:lstStyle/>
          <a:p>
            <a:pPr algn="just">
              <a:buNone/>
            </a:pPr>
            <a:r>
              <a:rPr lang="en-US" sz="2400" u="sng" dirty="0" smtClean="0"/>
              <a:t>4 bit register using D </a:t>
            </a:r>
            <a:r>
              <a:rPr lang="en-US" sz="2400" u="sng" dirty="0" err="1" smtClean="0"/>
              <a:t>Flipflops</a:t>
            </a:r>
            <a:r>
              <a:rPr lang="en-US" sz="2400" u="sng" dirty="0" smtClean="0"/>
              <a:t>:-</a:t>
            </a:r>
          </a:p>
        </p:txBody>
      </p:sp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1890712"/>
            <a:ext cx="7143800" cy="27527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870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 smtClean="0"/>
              <a:t>A port</a:t>
            </a:r>
            <a:r>
              <a:rPr lang="en-IN" sz="2400" dirty="0" smtClean="0"/>
              <a:t> is a device that connects the processor to external peripherals (devices, processors, or controllers).</a:t>
            </a:r>
          </a:p>
          <a:p>
            <a:r>
              <a:rPr lang="en-IN" sz="2400" dirty="0" smtClean="0"/>
              <a:t>It can </a:t>
            </a:r>
            <a:r>
              <a:rPr lang="en-IN" sz="2400" b="1" dirty="0" smtClean="0"/>
              <a:t>receive bytes</a:t>
            </a:r>
            <a:r>
              <a:rPr lang="en-IN" sz="2400" dirty="0" smtClean="0"/>
              <a:t> from an external device and store them so the processor can read them later.</a:t>
            </a:r>
          </a:p>
          <a:p>
            <a:r>
              <a:rPr lang="en-IN" sz="2400" dirty="0" smtClean="0"/>
              <a:t>It can </a:t>
            </a:r>
            <a:r>
              <a:rPr lang="en-IN" sz="2400" b="1" dirty="0" smtClean="0"/>
              <a:t>send bytes</a:t>
            </a:r>
            <a:r>
              <a:rPr lang="en-IN" sz="2400" dirty="0" smtClean="0"/>
              <a:t> from the processor to an external device.</a:t>
            </a:r>
          </a:p>
          <a:p>
            <a:r>
              <a:rPr lang="en-IN" sz="2400" dirty="0" smtClean="0"/>
              <a:t>A port is connected to the processor through an </a:t>
            </a:r>
            <a:r>
              <a:rPr lang="en-IN" sz="2400" b="1" dirty="0" smtClean="0"/>
              <a:t>address decoder</a:t>
            </a:r>
            <a:r>
              <a:rPr lang="en-IN" sz="2400" dirty="0" smtClean="0"/>
              <a:t> and </a:t>
            </a:r>
            <a:r>
              <a:rPr lang="en-IN" sz="2400" b="1" dirty="0" smtClean="0"/>
              <a:t>system buses</a:t>
            </a:r>
            <a:r>
              <a:rPr lang="en-IN" sz="2400" dirty="0" smtClean="0"/>
              <a:t>.</a:t>
            </a:r>
          </a:p>
          <a:p>
            <a:pPr marL="0" indent="0" algn="just"/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14"/>
            <a:ext cx="5400684" cy="3786214"/>
          </a:xfrm>
        </p:spPr>
        <p:txBody>
          <a:bodyPr/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processor uses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port register addresses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to: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Set the port’s functions or modes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Read the port’s status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Write or read bytes of data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serial port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is used for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serial communication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 serial communication,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one bit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is sent at a time over a line or channel.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bits are sent at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regular time intervals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controlled by a clock.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omkar\Desktop\downloa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322" y="1285866"/>
            <a:ext cx="2847975" cy="2786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A parallel port is a port for parallel communication. Parallel communication means that multiple bits can communicate over a set of parallel lines at any given instance.</a:t>
            </a:r>
          </a:p>
        </p:txBody>
      </p:sp>
      <p:pic>
        <p:nvPicPr>
          <p:cNvPr id="2050" name="Picture 2" descr="C:\Users\omkar\Desktop\downloa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643188"/>
            <a:ext cx="2466975" cy="1847850"/>
          </a:xfrm>
          <a:prstGeom prst="rect">
            <a:avLst/>
          </a:prstGeom>
          <a:noFill/>
        </p:spPr>
      </p:pic>
      <p:pic>
        <p:nvPicPr>
          <p:cNvPr id="2051" name="Picture 3" descr="C:\Users\omkar\Desktop\downlo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714626"/>
            <a:ext cx="3333750" cy="1323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829312" cy="3394075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Types of serial ports :-</a:t>
            </a:r>
          </a:p>
          <a:p>
            <a:pPr marL="0" indent="0" algn="just"/>
            <a:r>
              <a:rPr lang="en-IN" sz="2400" dirty="0" smtClean="0"/>
              <a:t>Synchronous serial input</a:t>
            </a:r>
          </a:p>
          <a:p>
            <a:pPr marL="0" indent="0" algn="just"/>
            <a:r>
              <a:rPr lang="en-IN" sz="2400" dirty="0" smtClean="0"/>
              <a:t>Synchronous serial output</a:t>
            </a:r>
          </a:p>
          <a:p>
            <a:pPr marL="0" indent="0" algn="just"/>
            <a:r>
              <a:rPr lang="en-IN" sz="2400" dirty="0" smtClean="0"/>
              <a:t>Asynchronous serial UART input</a:t>
            </a:r>
          </a:p>
          <a:p>
            <a:pPr marL="0" indent="0" algn="just"/>
            <a:r>
              <a:rPr lang="en-IN" sz="2400" dirty="0" smtClean="0"/>
              <a:t>Asynchronous serial UART output</a:t>
            </a:r>
          </a:p>
          <a:p>
            <a:pPr marL="0" indent="0" algn="just"/>
            <a:r>
              <a:rPr lang="en-IN" sz="2400" dirty="0" smtClean="0"/>
              <a:t>Both as input and as output, for example, modem.</a:t>
            </a:r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52"/>
            <a:ext cx="7329510" cy="3522673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Synchronous serial input:-</a:t>
            </a:r>
          </a:p>
          <a:p>
            <a:pPr marL="0" indent="0" algn="just"/>
            <a:r>
              <a:rPr lang="en-IN" sz="2400" dirty="0" smtClean="0"/>
              <a:t>Synchronization means separation by a constant interval or phase difference.</a:t>
            </a:r>
          </a:p>
          <a:p>
            <a:pPr marL="0" indent="0" algn="just"/>
            <a:r>
              <a:rPr lang="en-IN" sz="2400" dirty="0" smtClean="0"/>
              <a:t>The sender along with the serial bits, also sends the clock pulses SCLK (serial clock) to the receiver port pin.</a:t>
            </a:r>
          </a:p>
          <a:p>
            <a:pPr marL="0" indent="0" algn="just"/>
            <a:r>
              <a:rPr lang="en-IN" sz="2400" dirty="0" smtClean="0"/>
              <a:t>The port synchronizes the serial data- input bits with clock bits.  Each bit as well as each bit in each byte in synchronization.</a:t>
            </a:r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Synchronous serial input:-</a:t>
            </a:r>
          </a:p>
          <a:p>
            <a:pPr marL="0" indent="0" algn="just">
              <a:buNone/>
            </a:pPr>
            <a:endParaRPr lang="en-IN" sz="2400" dirty="0" smtClean="0"/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635646"/>
            <a:ext cx="6768752" cy="29523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732446"/>
          </a:xfrm>
        </p:spPr>
        <p:txBody>
          <a:bodyPr/>
          <a:lstStyle/>
          <a:p>
            <a:pPr marL="0" indent="0" algn="just">
              <a:buNone/>
            </a:pPr>
            <a:r>
              <a:rPr lang="en-IN" sz="2000" u="sng" dirty="0" smtClean="0">
                <a:latin typeface="Times New Roman" pitchFamily="18" charset="0"/>
                <a:cs typeface="Times New Roman" pitchFamily="18" charset="0"/>
              </a:rPr>
              <a:t>Synchronous serial input:-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MOSI (Master Out Slave In)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– The master sends data to the slave in sync with the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SCLK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(serial clock) from the master. The slave receives data according to the master’s clock.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MISO (Master In Slave Out)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– The slave sends data to the master in sync with the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SCLK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from the master. The slave transmits data according to the master’s clock.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Synchronous serial input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is used for:</a:t>
            </a:r>
          </a:p>
          <a:p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Interprocessor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data transfer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Audio input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Streaming data input</a:t>
            </a:r>
          </a:p>
          <a:p>
            <a:pPr marL="0" indent="0" algn="just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480" y="357172"/>
            <a:ext cx="5000660" cy="5000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sz="2400" b="1" dirty="0" smtClean="0"/>
              <a:t>Examples by Domain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143372" y="1000114"/>
            <a:ext cx="3429024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4. Medical Devices</a:t>
            </a:r>
          </a:p>
          <a:p>
            <a:r>
              <a:rPr lang="en-IN" dirty="0" smtClean="0"/>
              <a:t>Pacemakers</a:t>
            </a:r>
          </a:p>
          <a:p>
            <a:r>
              <a:rPr lang="en-IN" dirty="0" smtClean="0"/>
              <a:t>Blood Glucose Monitors</a:t>
            </a:r>
          </a:p>
          <a:p>
            <a:r>
              <a:rPr lang="en-IN" dirty="0" smtClean="0"/>
              <a:t>ECG Machines</a:t>
            </a:r>
          </a:p>
          <a:p>
            <a:r>
              <a:rPr lang="en-IN" b="1" dirty="0" smtClean="0"/>
              <a:t>5. Communication &amp; Networking</a:t>
            </a:r>
          </a:p>
          <a:p>
            <a:r>
              <a:rPr lang="en-IN" dirty="0" smtClean="0"/>
              <a:t>Routers</a:t>
            </a:r>
          </a:p>
          <a:p>
            <a:r>
              <a:rPr lang="en-IN" dirty="0" smtClean="0"/>
              <a:t>Modems</a:t>
            </a:r>
          </a:p>
          <a:p>
            <a:r>
              <a:rPr lang="en-IN" dirty="0" smtClean="0"/>
              <a:t>Network Switches</a:t>
            </a:r>
          </a:p>
          <a:p>
            <a:r>
              <a:rPr lang="en-IN" b="1" dirty="0" smtClean="0"/>
              <a:t>6. </a:t>
            </a:r>
            <a:r>
              <a:rPr lang="en-IN" b="1" dirty="0" err="1" smtClean="0"/>
              <a:t>Defense</a:t>
            </a:r>
            <a:r>
              <a:rPr lang="en-IN" b="1" dirty="0" smtClean="0"/>
              <a:t> &amp; Aerospace</a:t>
            </a:r>
          </a:p>
          <a:p>
            <a:r>
              <a:rPr lang="en-IN" dirty="0" smtClean="0"/>
              <a:t>Missile Guidance Systems</a:t>
            </a:r>
          </a:p>
          <a:p>
            <a:r>
              <a:rPr lang="en-IN" dirty="0" smtClean="0"/>
              <a:t>Radar Systems</a:t>
            </a:r>
          </a:p>
          <a:p>
            <a:r>
              <a:rPr lang="en-IN" dirty="0" smtClean="0"/>
              <a:t>Flight Control Systems</a:t>
            </a:r>
          </a:p>
          <a:p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0034" y="1000114"/>
            <a:ext cx="3357586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1. Automotive Systems</a:t>
            </a:r>
          </a:p>
          <a:p>
            <a:r>
              <a:rPr lang="en-IN" dirty="0" smtClean="0"/>
              <a:t>Anti-lock Braking System (ABS)</a:t>
            </a:r>
          </a:p>
          <a:p>
            <a:r>
              <a:rPr lang="en-IN" dirty="0" smtClean="0"/>
              <a:t>Engine Control Unit (ECU)</a:t>
            </a:r>
          </a:p>
          <a:p>
            <a:r>
              <a:rPr lang="en-IN" dirty="0" smtClean="0"/>
              <a:t>Airbag Control System</a:t>
            </a:r>
          </a:p>
          <a:p>
            <a:r>
              <a:rPr lang="en-IN" b="1" dirty="0" smtClean="0"/>
              <a:t>2. Consumer Electronics</a:t>
            </a:r>
          </a:p>
          <a:p>
            <a:r>
              <a:rPr lang="en-IN" dirty="0" smtClean="0"/>
              <a:t>Smart TVs</a:t>
            </a:r>
          </a:p>
          <a:p>
            <a:r>
              <a:rPr lang="en-IN" dirty="0" smtClean="0"/>
              <a:t>Washing Machines</a:t>
            </a:r>
          </a:p>
          <a:p>
            <a:r>
              <a:rPr lang="en-IN" dirty="0" smtClean="0"/>
              <a:t>Microwave Ovens</a:t>
            </a:r>
          </a:p>
          <a:p>
            <a:r>
              <a:rPr lang="en-IN" b="1" dirty="0" smtClean="0"/>
              <a:t>3. Industrial Automation</a:t>
            </a:r>
          </a:p>
          <a:p>
            <a:r>
              <a:rPr lang="en-IN" dirty="0" smtClean="0"/>
              <a:t>CNC Machines</a:t>
            </a:r>
          </a:p>
          <a:p>
            <a:r>
              <a:rPr lang="en-IN" dirty="0" smtClean="0"/>
              <a:t>Programmable Logic Controllers (PLC)Robotic Arms</a:t>
            </a:r>
          </a:p>
          <a:p>
            <a:endParaRPr lang="en-IN" dirty="0" smtClean="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Synchronous serial output:-</a:t>
            </a:r>
          </a:p>
        </p:txBody>
      </p:sp>
      <p:pic>
        <p:nvPicPr>
          <p:cNvPr id="4" name="Picture 3" descr="slide_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8" y="1779662"/>
            <a:ext cx="3672408" cy="2880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3568" y="1779662"/>
            <a:ext cx="36724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Each bit in a byte is sent </a:t>
            </a:r>
            <a:r>
              <a:rPr lang="en-IN" b="1" dirty="0" smtClean="0"/>
              <a:t>in sync with a clock signal</a:t>
            </a:r>
            <a:r>
              <a:rPr lang="en-IN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The sender provides clock pulses at the </a:t>
            </a:r>
            <a:r>
              <a:rPr lang="en-IN" b="1" dirty="0" smtClean="0"/>
              <a:t>SCLK pin</a:t>
            </a:r>
            <a:r>
              <a:rPr lang="en-IN" dirty="0" smtClean="0"/>
              <a:t> or sends clock pulses and serial data through the </a:t>
            </a:r>
            <a:r>
              <a:rPr lang="en-IN" b="1" dirty="0" smtClean="0"/>
              <a:t>same output line</a:t>
            </a:r>
            <a:r>
              <a:rPr lang="en-IN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When using the same line, the clock pulses </a:t>
            </a:r>
            <a:r>
              <a:rPr lang="en-IN" b="1" dirty="0" smtClean="0"/>
              <a:t>modulate or encode</a:t>
            </a:r>
            <a:r>
              <a:rPr lang="en-IN" dirty="0" smtClean="0"/>
              <a:t> the serial output bits.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3598"/>
            <a:ext cx="8280920" cy="3528392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Synchronous serial input/output:-</a:t>
            </a:r>
            <a:endParaRPr lang="en-IN" sz="2400" dirty="0" smtClean="0"/>
          </a:p>
          <a:p>
            <a:pPr marL="0" indent="0" algn="just"/>
            <a:r>
              <a:rPr lang="en-IN" sz="2000" dirty="0" smtClean="0"/>
              <a:t>Each bit in each byte synchronizes with the clock input and output.</a:t>
            </a:r>
          </a:p>
          <a:p>
            <a:pPr marL="0" indent="0" algn="just"/>
            <a:r>
              <a:rPr lang="en-IN" sz="2000" dirty="0" smtClean="0"/>
              <a:t>The bytes are sent or received </a:t>
            </a:r>
            <a:r>
              <a:rPr lang="en-IN" sz="1800" dirty="0" smtClean="0"/>
              <a:t>at constant rates.</a:t>
            </a:r>
          </a:p>
        </p:txBody>
      </p:sp>
      <p:pic>
        <p:nvPicPr>
          <p:cNvPr id="4" name="Picture 3" descr="slide_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499742"/>
            <a:ext cx="6912768" cy="20882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03848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Synchronous serial input/output:-</a:t>
            </a:r>
            <a:endParaRPr lang="en-IN" sz="2400" dirty="0" smtClean="0"/>
          </a:p>
          <a:p>
            <a:pPr marL="0" indent="0" algn="just"/>
            <a:r>
              <a:rPr lang="en-IN" sz="2400" dirty="0" smtClean="0"/>
              <a:t>The I/Os can also be on same I/O line when input/output clock pulses either suitably modulate or encode the serial input/output respectively.</a:t>
            </a:r>
          </a:p>
          <a:p>
            <a:pPr marL="0" indent="0" algn="just"/>
            <a:r>
              <a:rPr lang="en-IN" sz="2400" dirty="0" smtClean="0"/>
              <a:t>If clock period = T, then data transfer rate is (1/T) bps.</a:t>
            </a:r>
          </a:p>
          <a:p>
            <a:pPr marL="0" indent="0" algn="just"/>
            <a:r>
              <a:rPr lang="en-IN" sz="2400" dirty="0" smtClean="0"/>
              <a:t>The processing element at the port (peripheral) sends and receives the byte at a port register to or from where the microprocessor writes or reads the byte.</a:t>
            </a:r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Asynchronous serial input:-</a:t>
            </a:r>
          </a:p>
          <a:p>
            <a:pPr marL="0" indent="0" algn="just">
              <a:buNone/>
            </a:pPr>
            <a:endParaRPr lang="en-IN" sz="2400" u="sng" dirty="0" smtClean="0"/>
          </a:p>
        </p:txBody>
      </p:sp>
      <p:pic>
        <p:nvPicPr>
          <p:cNvPr id="4" name="Picture 3" descr="XROq51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995686"/>
            <a:ext cx="3600400" cy="2448272"/>
          </a:xfrm>
          <a:prstGeom prst="rect">
            <a:avLst/>
          </a:prstGeom>
        </p:spPr>
      </p:pic>
      <p:pic>
        <p:nvPicPr>
          <p:cNvPr id="5" name="Picture 4" descr="uart-data-fram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2067694"/>
            <a:ext cx="3456384" cy="1800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03848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Asynchronous serial input:-</a:t>
            </a:r>
            <a:endParaRPr lang="en-IN" sz="2400" dirty="0" smtClean="0"/>
          </a:p>
          <a:p>
            <a:pPr marL="0" indent="0" algn="just"/>
            <a:r>
              <a:rPr lang="en-IN" sz="2000" dirty="0" smtClean="0"/>
              <a:t>Does not receive the clock pulses or clock information along with the bits.</a:t>
            </a:r>
          </a:p>
          <a:p>
            <a:pPr marL="0" indent="0" algn="just"/>
            <a:r>
              <a:rPr lang="en-IN" sz="2000" dirty="0" smtClean="0"/>
              <a:t>Each bit in received in each byte at fixed intervals but each received byte is not in synchronization.</a:t>
            </a:r>
          </a:p>
          <a:p>
            <a:pPr marL="0" indent="0" algn="just"/>
            <a:r>
              <a:rPr lang="en-IN" sz="2000" dirty="0" smtClean="0"/>
              <a:t>Bytes separate by the variable intervals or phase differences.</a:t>
            </a:r>
          </a:p>
          <a:p>
            <a:pPr marL="0" indent="0" algn="just"/>
            <a:r>
              <a:rPr lang="en-IN" sz="2000" dirty="0" smtClean="0"/>
              <a:t>Asynchronous serial input is also called UART input if serial input is according to UART protocol.</a:t>
            </a:r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Asynchronous serial output:-</a:t>
            </a:r>
          </a:p>
          <a:p>
            <a:pPr marL="0" indent="0" algn="just"/>
            <a:r>
              <a:rPr lang="en-IN" sz="2400" dirty="0" smtClean="0"/>
              <a:t>Asynchronous output serial port line </a:t>
            </a:r>
            <a:r>
              <a:rPr lang="en-IN" sz="2400" dirty="0" err="1" smtClean="0"/>
              <a:t>TxD</a:t>
            </a:r>
            <a:r>
              <a:rPr lang="en-IN" sz="2400" dirty="0" smtClean="0"/>
              <a:t> (transmit data).</a:t>
            </a:r>
          </a:p>
          <a:p>
            <a:pPr marL="0" indent="0" algn="just"/>
            <a:r>
              <a:rPr lang="en-IN" sz="2400" dirty="0" smtClean="0"/>
              <a:t>Each bit in each byte transmit at fixed intervals but each output byte is not in synchronization(separates by a variable interval or phase difference). Minimum separation is 1 stop bit interval.</a:t>
            </a:r>
          </a:p>
          <a:p>
            <a:pPr marL="0" indent="0" algn="just">
              <a:buNone/>
            </a:pPr>
            <a:endParaRPr lang="en-IN" sz="2400" u="sng" dirty="0" smtClean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Half Duplex:-</a:t>
            </a:r>
          </a:p>
          <a:p>
            <a:pPr marL="0" indent="0" algn="just"/>
            <a:r>
              <a:rPr lang="en-IN" sz="2400" dirty="0" smtClean="0"/>
              <a:t>Half duplex means as follows: at an instant communication can only be one way (input or output) on a bi-directional line.</a:t>
            </a:r>
          </a:p>
          <a:p>
            <a:pPr marL="0" indent="0" algn="just"/>
            <a:r>
              <a:rPr lang="en-IN" sz="2400" dirty="0" smtClean="0"/>
              <a:t>An example of half-duplex mode telephone communication. On one telephone line, the talk can only in the half-duplex way mode.</a:t>
            </a:r>
          </a:p>
          <a:p>
            <a:pPr marL="0" indent="0" algn="just">
              <a:buNone/>
            </a:pPr>
            <a:endParaRPr lang="en-IN" sz="2400" u="sng" dirty="0" smtClean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Full Duplex:-</a:t>
            </a:r>
          </a:p>
          <a:p>
            <a:pPr marL="0" indent="0" algn="just"/>
            <a:r>
              <a:rPr lang="en-IN" sz="2400" dirty="0" smtClean="0"/>
              <a:t>Full duplex means that at an instant, the communication can  be both ways.</a:t>
            </a:r>
          </a:p>
          <a:p>
            <a:pPr marL="0" indent="0" algn="just"/>
            <a:r>
              <a:rPr lang="en-IN" sz="2400" dirty="0" smtClean="0"/>
              <a:t>An example of the full duplex asynchronous mode of communication is the communication between the modem and the computer through </a:t>
            </a:r>
            <a:r>
              <a:rPr lang="en-IN" sz="2400" dirty="0" err="1" smtClean="0"/>
              <a:t>TxD</a:t>
            </a:r>
            <a:r>
              <a:rPr lang="en-IN" sz="2400" dirty="0" smtClean="0"/>
              <a:t> and </a:t>
            </a:r>
            <a:r>
              <a:rPr lang="en-IN" sz="2400" dirty="0" err="1" smtClean="0"/>
              <a:t>RxD</a:t>
            </a:r>
            <a:r>
              <a:rPr lang="en-IN" sz="2400" dirty="0" smtClean="0"/>
              <a:t> lines or communication using SI in modes 1, 2, and 3 in 8051.</a:t>
            </a:r>
          </a:p>
          <a:p>
            <a:pPr marL="0" indent="0" algn="just">
              <a:buNone/>
            </a:pPr>
            <a:endParaRPr lang="en-IN" sz="2400" u="sng" dirty="0" smtClean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Types of parallel ports :-</a:t>
            </a:r>
          </a:p>
          <a:p>
            <a:pPr marL="0" indent="0" algn="just"/>
            <a:r>
              <a:rPr lang="en-IN" sz="2400" dirty="0" smtClean="0"/>
              <a:t>Parallel port one bit input.</a:t>
            </a:r>
          </a:p>
          <a:p>
            <a:pPr marL="0" indent="0" algn="just"/>
            <a:r>
              <a:rPr lang="en-IN" sz="2400" dirty="0" smtClean="0"/>
              <a:t>Parallel port one bit output.</a:t>
            </a:r>
          </a:p>
          <a:p>
            <a:pPr marL="0" indent="0" algn="just"/>
            <a:r>
              <a:rPr lang="en-IN" sz="2400" dirty="0" smtClean="0"/>
              <a:t>Parallel port multi-bit input.</a:t>
            </a:r>
          </a:p>
          <a:p>
            <a:pPr marL="0" indent="0" algn="just"/>
            <a:r>
              <a:rPr lang="en-IN" sz="2400" dirty="0" smtClean="0"/>
              <a:t>Parallel port multi-bit output.</a:t>
            </a:r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Parallel port multi-bit input:-</a:t>
            </a:r>
          </a:p>
          <a:p>
            <a:pPr marL="0" indent="0" algn="just"/>
            <a:r>
              <a:rPr lang="en-IN" sz="2400" dirty="0" smtClean="0"/>
              <a:t>ADC input from liquid measuring sensor or temperature sensor or pressure sensor or speed sensor or </a:t>
            </a:r>
            <a:r>
              <a:rPr lang="en-IN" sz="2400" dirty="0" err="1" smtClean="0"/>
              <a:t>d.c</a:t>
            </a:r>
            <a:r>
              <a:rPr lang="en-IN" sz="2400" dirty="0" smtClean="0"/>
              <a:t> motor rpm sensor Encoder inputs for bits for angular position of a rotating shaft or a linear displacement of an object.</a:t>
            </a:r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47"/>
            <a:ext cx="6472254" cy="563577"/>
          </a:xfrm>
        </p:spPr>
        <p:txBody>
          <a:bodyPr/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specific examples of Embedded System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Embedded systems are specialized computer systems designed for specific tasks within larger devices. 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Examples include 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digital watches, washing machines, microwave ovens, and even components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within vehicles like engine control units. 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These systems are often "hidden" within the device, performing their designated function without requiring significant user interaction. 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Parallel port multi-bit output:-</a:t>
            </a:r>
          </a:p>
          <a:p>
            <a:pPr marL="0" indent="0" algn="just"/>
            <a:r>
              <a:rPr lang="en-IN" sz="2400" dirty="0" smtClean="0"/>
              <a:t>LCD controller for Multilane LCD display matrix unit in a cellular phone to display on the screen the phone number, time, messages, character outputs or pictogram bit-images for display screen or e-mail or web page.</a:t>
            </a:r>
          </a:p>
          <a:p>
            <a:pPr marL="0" indent="0" algn="just"/>
            <a:r>
              <a:rPr lang="en-IN" sz="2400" dirty="0" smtClean="0"/>
              <a:t>Print controller output.</a:t>
            </a:r>
          </a:p>
          <a:p>
            <a:pPr marL="0" indent="0" algn="just"/>
            <a:r>
              <a:rPr lang="en-IN" sz="2400" dirty="0" smtClean="0"/>
              <a:t>Stepper-motor coil driving bits.</a:t>
            </a:r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I/O Types &amp; Examples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Parallel port input-output:-</a:t>
            </a:r>
          </a:p>
          <a:p>
            <a:pPr marL="0" indent="0" algn="just"/>
            <a:r>
              <a:rPr lang="en-IN" sz="2400" dirty="0" smtClean="0"/>
              <a:t>PPI 8255</a:t>
            </a:r>
          </a:p>
          <a:p>
            <a:pPr marL="0" indent="0" algn="just"/>
            <a:r>
              <a:rPr lang="en-IN" sz="2400" dirty="0" smtClean="0"/>
              <a:t>Touch screen in mobile phone</a:t>
            </a:r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u="sng" dirty="0" smtClean="0"/>
              <a:t>Serial communication devices:-</a:t>
            </a:r>
          </a:p>
          <a:p>
            <a:pPr marL="0" indent="0"/>
            <a:r>
              <a:rPr lang="en-IN" sz="2400" dirty="0" smtClean="0"/>
              <a:t>Synchronous communication</a:t>
            </a:r>
          </a:p>
          <a:p>
            <a:pPr marL="0" indent="0" algn="just">
              <a:buNone/>
            </a:pPr>
            <a:r>
              <a:rPr lang="en-IN" sz="2400" dirty="0" smtClean="0"/>
              <a:t>                   When a byte (character) or a frame (a collection of bytes) in of the data is received or transmitted at the constant time intervals with uniform phase differences, the communication is called as synchronous.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Two characteristics of Synchronous communication are as follows:</a:t>
            </a:r>
          </a:p>
          <a:p>
            <a:pPr marL="0" indent="0" algn="just">
              <a:buNone/>
            </a:pPr>
            <a:r>
              <a:rPr lang="en-IN" sz="2400" dirty="0" smtClean="0"/>
              <a:t>             1. Bytes (or frames) maintain a constant phase difference and are synchronous, i.e., in synchronization.</a:t>
            </a:r>
          </a:p>
          <a:p>
            <a:pPr marL="0" indent="0" algn="just">
              <a:buNone/>
            </a:pPr>
            <a:r>
              <a:rPr lang="en-IN" sz="2400" dirty="0" smtClean="0"/>
              <a:t>               There is no permission to send either bytes or frames at variable time intervals – This does not facilitates for handshaking between the serial transmitter port and serial receiver port.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A clock ticking at a certain rate has always to be there for transmitting serially the bits all of the bytes (or frames) serially.</a:t>
            </a:r>
          </a:p>
          <a:p>
            <a:pPr marL="0" indent="0" algn="just"/>
            <a:r>
              <a:rPr lang="en-IN" sz="2400" dirty="0" smtClean="0"/>
              <a:t>Mostly, the clock is not always implicit to the synchronous data receiver. The transmitter generally transmits the clock rate information in the synchronous communication of the data.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Ten methods by which synchronous signals with the clocking information transmit from a master device to slave device.</a:t>
            </a:r>
            <a:endParaRPr lang="en-IN" sz="2400" dirty="0"/>
          </a:p>
        </p:txBody>
      </p:sp>
      <p:pic>
        <p:nvPicPr>
          <p:cNvPr id="4" name="Picture 3" descr="16912453583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283718"/>
            <a:ext cx="6192688" cy="22322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Asynchronous communication:-</a:t>
            </a:r>
          </a:p>
          <a:p>
            <a:pPr marL="0" indent="0" algn="just"/>
            <a:r>
              <a:rPr lang="en-IN" sz="2000" dirty="0" smtClean="0"/>
              <a:t>Two characteristics of Asynchronous communication are as follows:</a:t>
            </a:r>
          </a:p>
          <a:p>
            <a:pPr marL="0" indent="0" algn="just">
              <a:buNone/>
            </a:pPr>
            <a:r>
              <a:rPr lang="en-IN" sz="2000" dirty="0" smtClean="0"/>
              <a:t>             1. Bytes (or frames) need not maintain a constant phase difference and are asynchronous i.e., need not in synchronization.</a:t>
            </a:r>
          </a:p>
          <a:p>
            <a:pPr marL="0" indent="0" algn="just">
              <a:buNone/>
            </a:pPr>
            <a:r>
              <a:rPr lang="en-IN" sz="2000" dirty="0" smtClean="0"/>
              <a:t>           There is permission to send either bytes or frames at variable time intervals-This facilitates for handshaking between the serial transmitter port and serial receiver port.</a:t>
            </a:r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RS232</a:t>
            </a:r>
          </a:p>
          <a:p>
            <a:pPr marL="0" indent="0" algn="just"/>
            <a:r>
              <a:rPr lang="en-IN" sz="2400" dirty="0" smtClean="0"/>
              <a:t>UART</a:t>
            </a:r>
          </a:p>
          <a:p>
            <a:pPr marL="0" indent="0" algn="just"/>
            <a:r>
              <a:rPr lang="en-IN" sz="2400" dirty="0" smtClean="0"/>
              <a:t>SPI</a:t>
            </a:r>
          </a:p>
          <a:p>
            <a:pPr marL="0" indent="0" algn="just"/>
            <a:r>
              <a:rPr lang="en-IN" sz="2400" dirty="0" smtClean="0"/>
              <a:t>SDIO</a:t>
            </a:r>
          </a:p>
          <a:p>
            <a:pPr marL="0" indent="0" algn="just"/>
            <a:r>
              <a:rPr lang="en-IN" sz="2400" dirty="0" smtClean="0"/>
              <a:t>HDLC</a:t>
            </a:r>
          </a:p>
          <a:p>
            <a:pPr marL="0" indent="0" algn="just"/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SDIO:-</a:t>
            </a:r>
          </a:p>
          <a:p>
            <a:pPr marL="0" indent="0" algn="just"/>
            <a:r>
              <a:rPr lang="en-IN" sz="2400" dirty="0" smtClean="0"/>
              <a:t>Secure Digital Association (SD)</a:t>
            </a:r>
          </a:p>
          <a:p>
            <a:pPr marL="0" indent="0" algn="just"/>
            <a:r>
              <a:rPr lang="en-IN" sz="2400" dirty="0" smtClean="0"/>
              <a:t>SD – an association of over 700 companies started from 3 companies in 1999.</a:t>
            </a:r>
          </a:p>
          <a:p>
            <a:pPr marL="0" indent="0" algn="just"/>
            <a:r>
              <a:rPr lang="en-IN" sz="2400" dirty="0" smtClean="0"/>
              <a:t>Created a new flash memory card format, called SD format for </a:t>
            </a:r>
            <a:r>
              <a:rPr lang="en-IN" sz="2400" dirty="0" err="1" smtClean="0"/>
              <a:t>Ios</a:t>
            </a:r>
            <a:r>
              <a:rPr lang="en-IN" sz="2400" dirty="0" smtClean="0"/>
              <a:t>.</a:t>
            </a:r>
          </a:p>
          <a:p>
            <a:pPr marL="0" indent="0" algn="just"/>
            <a:r>
              <a:rPr lang="en-IN" sz="2400" dirty="0" smtClean="0"/>
              <a:t>SDIO card has become popular feature in  handheld mobile devices, PDAs, digital cameras and embedded systems.</a:t>
            </a:r>
          </a:p>
          <a:p>
            <a:pPr marL="0" indent="0" algn="just"/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40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SDIO:-</a:t>
            </a:r>
          </a:p>
          <a:p>
            <a:pPr marL="0" indent="0" algn="just"/>
            <a:r>
              <a:rPr lang="en-IN" sz="2400" dirty="0" smtClean="0"/>
              <a:t>SD card size – just 0.14 cm x 2.4 cm x 3.2 cm.</a:t>
            </a:r>
          </a:p>
          <a:p>
            <a:pPr marL="0" indent="0" algn="just"/>
            <a:r>
              <a:rPr lang="en-IN" sz="2400" dirty="0" smtClean="0"/>
              <a:t>Allowed to stick out of the handheld device open slot, which can be at the top in order to facilitate insertion of the SD card</a:t>
            </a:r>
          </a:p>
          <a:p>
            <a:pPr marL="0" indent="0" algn="just"/>
            <a:r>
              <a:rPr lang="en-IN" sz="2400" dirty="0" smtClean="0"/>
              <a:t>A processing element functions used SDIO host controller to process the </a:t>
            </a:r>
            <a:r>
              <a:rPr lang="en-IN" sz="2400" dirty="0" err="1" smtClean="0"/>
              <a:t>Ios</a:t>
            </a:r>
            <a:r>
              <a:rPr lang="en-IN" sz="2400" dirty="0" smtClean="0"/>
              <a:t>.</a:t>
            </a:r>
          </a:p>
          <a:p>
            <a:pPr marL="0" indent="0" algn="just"/>
            <a:r>
              <a:rPr lang="en-IN" sz="2400" dirty="0" smtClean="0"/>
              <a:t>Controller may include SPI controller to support SPI mode for the </a:t>
            </a:r>
            <a:r>
              <a:rPr lang="en-IN" sz="2400" dirty="0" err="1" smtClean="0"/>
              <a:t>Ios</a:t>
            </a:r>
            <a:r>
              <a:rPr lang="en-IN" sz="2400" dirty="0" smtClean="0"/>
              <a:t> and also supports the </a:t>
            </a:r>
            <a:r>
              <a:rPr lang="en-IN" sz="2400" dirty="0" err="1" smtClean="0"/>
              <a:t>needded</a:t>
            </a:r>
            <a:r>
              <a:rPr lang="en-IN" sz="2400" dirty="0" smtClean="0"/>
              <a:t> protocol functionality internally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Analog Electronic Components</a:t>
            </a:r>
            <a:endParaRPr lang="en-US" sz="28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287462"/>
            <a:ext cx="8286807" cy="3498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SDIO:-</a:t>
            </a:r>
          </a:p>
          <a:p>
            <a:pPr marL="0" indent="0" algn="just"/>
            <a:r>
              <a:rPr lang="en-IN" sz="2400" dirty="0" smtClean="0"/>
              <a:t>SD card size – just SDIO(Secure Digital Input Output) card can have up to eight logical functions.</a:t>
            </a:r>
          </a:p>
          <a:p>
            <a:pPr marL="0" indent="0" algn="just"/>
            <a:r>
              <a:rPr lang="en-IN" sz="2400" dirty="0" smtClean="0"/>
              <a:t>Functions include IOs with several protocols, for example , IrDA adapter, Ethernet adapter, GPS or </a:t>
            </a:r>
            <a:r>
              <a:rPr lang="en-IN" sz="2400" dirty="0" err="1" smtClean="0"/>
              <a:t>WiFi</a:t>
            </a:r>
            <a:r>
              <a:rPr lang="en-IN" sz="2400" dirty="0" smtClean="0"/>
              <a:t>, Bluetooth, WLAN, digital camera, barcode or RFID code readers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Serial Communication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HDLC(High-level Data Link Control):-</a:t>
            </a:r>
          </a:p>
          <a:p>
            <a:pPr marL="0" indent="0" algn="just"/>
            <a:r>
              <a:rPr lang="en-IN" sz="2400" dirty="0" smtClean="0"/>
              <a:t>HDLC is a standard protocol for the data link network.</a:t>
            </a:r>
          </a:p>
          <a:p>
            <a:pPr marL="0" indent="0" algn="just"/>
            <a:r>
              <a:rPr lang="en-IN" sz="2400" dirty="0" smtClean="0"/>
              <a:t>For synchronous communication between two data link layers on a network.</a:t>
            </a:r>
          </a:p>
          <a:p>
            <a:pPr marL="0" indent="0" algn="just"/>
            <a:r>
              <a:rPr lang="en-IN" sz="2400" dirty="0" smtClean="0"/>
              <a:t>There are two formats standard HDLC and Extended HDLC for 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 </a:t>
            </a:r>
            <a:r>
              <a:rPr lang="en-IN" sz="2400" dirty="0" smtClean="0"/>
              <a:t>and 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16 </a:t>
            </a:r>
            <a:r>
              <a:rPr lang="en-IN" sz="2400" dirty="0" smtClean="0"/>
              <a:t> destination devices or </a:t>
            </a:r>
            <a:r>
              <a:rPr lang="en-IN" sz="2400" smtClean="0"/>
              <a:t>systems respectively.</a:t>
            </a:r>
            <a:endParaRPr lang="en-US" sz="2400" dirty="0" smtClean="0"/>
          </a:p>
          <a:p>
            <a:pPr marL="0" indent="0" algn="just"/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27219658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IN" sz="2000" dirty="0" smtClean="0"/>
              <a:t>Short distances, generally within a circuit board or IC or nearby external devices.</a:t>
            </a:r>
          </a:p>
          <a:p>
            <a:pPr marL="0" indent="0"/>
            <a:r>
              <a:rPr lang="en-IN" sz="2000" dirty="0" smtClean="0"/>
              <a:t>Advantage- Number of 8 bits over the wires in parallel.</a:t>
            </a:r>
          </a:p>
          <a:p>
            <a:pPr marL="0" indent="0"/>
            <a:r>
              <a:rPr lang="en-IN" sz="2000" dirty="0" smtClean="0"/>
              <a:t>High data transfer rate.</a:t>
            </a:r>
          </a:p>
          <a:p>
            <a:pPr marL="0" indent="0"/>
            <a:r>
              <a:rPr lang="en-IN" sz="2000" dirty="0" smtClean="0"/>
              <a:t>Disadvantage- More number of wires.</a:t>
            </a:r>
          </a:p>
          <a:p>
            <a:pPr marL="0" indent="0"/>
            <a:r>
              <a:rPr lang="en-IN" sz="2000" dirty="0" smtClean="0"/>
              <a:t>Capacitive effect in parallel wires reduces the length up to which communication in parallel can take place.</a:t>
            </a:r>
          </a:p>
          <a:p>
            <a:pPr marL="0" indent="0"/>
            <a:r>
              <a:rPr lang="en-IN" sz="2000" dirty="0" smtClean="0"/>
              <a:t>High capacitance results in delay for the bits at the other end undergoing transition from 0 to 1 or 1 to 0.</a:t>
            </a:r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6779096" cy="486957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606651"/>
          </a:xfrm>
        </p:spPr>
        <p:txBody>
          <a:bodyPr/>
          <a:lstStyle/>
          <a:p>
            <a:pPr marL="0" indent="0"/>
            <a:r>
              <a:rPr lang="en-IN" sz="1800" dirty="0" smtClean="0"/>
              <a:t>The below figure shows the parallel input, output and bidirectional device ports</a:t>
            </a:r>
            <a:endParaRPr lang="en-IN" sz="1800" dirty="0"/>
          </a:p>
        </p:txBody>
      </p:sp>
      <p:pic>
        <p:nvPicPr>
          <p:cNvPr id="5" name="Picture 4" descr="16902096002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563638"/>
            <a:ext cx="7128792" cy="30963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1800" dirty="0" smtClean="0"/>
              <a:t>Device makes a strobe request to port, STROBE after it is ready to send the byte and system I/O port sends the acknowledgement, PORT READY</a:t>
            </a:r>
            <a:endParaRPr lang="en-IN" sz="1800" dirty="0"/>
          </a:p>
        </p:txBody>
      </p:sp>
      <p:pic>
        <p:nvPicPr>
          <p:cNvPr id="4" name="Picture 3" descr="sssssssss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995686"/>
            <a:ext cx="6192687" cy="25922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System I/O port receives data in buffer and then issues an interrupt signal, INT to processor to enable an ISR execution.</a:t>
            </a:r>
          </a:p>
          <a:p>
            <a:pPr marL="0" indent="0" algn="just"/>
            <a:r>
              <a:rPr lang="en-IN" sz="2400" dirty="0" smtClean="0"/>
              <a:t>Device sends the message ACKNOWLEDGE when and the I/O device port ends the BUFFER FULL signal to inform that the is buffer full.</a:t>
            </a:r>
          </a:p>
          <a:p>
            <a:pPr marL="0" indent="0" algn="just"/>
            <a:r>
              <a:rPr lang="en-IN" sz="2400" dirty="0" smtClean="0"/>
              <a:t>The processor is sent to the INTERRUPT REQUEST message, when the transmitting-buffer is empty (available for next write)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IO device interfacing circuit with the processor and system buses and connections to external peripherals/systems.</a:t>
            </a:r>
          </a:p>
          <a:p>
            <a:pPr marL="0" indent="0" algn="just"/>
            <a:r>
              <a:rPr lang="en-IN" sz="2400" dirty="0" smtClean="0"/>
              <a:t>Parallel port inputs I0-I7 maybe from a keypad controller.</a:t>
            </a:r>
          </a:p>
          <a:p>
            <a:pPr marL="0" indent="0" algn="just"/>
            <a:r>
              <a:rPr lang="en-IN" sz="2400" dirty="0" smtClean="0"/>
              <a:t>Parallel output ports O0-O7 may be output bits to LCD display output controller.</a:t>
            </a:r>
          </a:p>
          <a:p>
            <a:pPr marL="0" indent="0"/>
            <a:r>
              <a:rPr lang="en-IN" sz="2400" dirty="0" err="1" smtClean="0"/>
              <a:t>Bri</a:t>
            </a:r>
            <a:r>
              <a:rPr lang="en-IN" sz="2400" dirty="0" smtClean="0"/>
              <a:t> and Br0 buffers maybe provided at bidirectional I/O port.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When receiving-buffer is full (available for next read).</a:t>
            </a:r>
          </a:p>
          <a:p>
            <a:pPr marL="0" indent="0" algn="just"/>
            <a:r>
              <a:rPr lang="en-IN" sz="2400" dirty="0" smtClean="0"/>
              <a:t>When transmitting-buffer is empty (available for next read).</a:t>
            </a:r>
          </a:p>
          <a:p>
            <a:pPr marL="0" indent="0" algn="just"/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Parallel port interfacing with switches and keypad</a:t>
            </a:r>
            <a:endParaRPr lang="en-IN" sz="2400" dirty="0"/>
          </a:p>
        </p:txBody>
      </p:sp>
      <p:pic>
        <p:nvPicPr>
          <p:cNvPr id="4" name="Picture 3" descr="page_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923678"/>
            <a:ext cx="7488832" cy="25922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Assume that state idle logic state =1.</a:t>
            </a:r>
          </a:p>
          <a:p>
            <a:pPr marL="0" indent="0" algn="just"/>
            <a:r>
              <a:rPr lang="en-IN" sz="2400" dirty="0" smtClean="0"/>
              <a:t>Four bits of an 8 bit input port A (A4-A7) for four menu select keys.</a:t>
            </a:r>
          </a:p>
          <a:p>
            <a:pPr marL="0" indent="0" algn="just"/>
            <a:r>
              <a:rPr lang="en-IN" sz="2400" dirty="0" smtClean="0"/>
              <a:t>16 keys – arranged in four rows and four columns.</a:t>
            </a:r>
          </a:p>
          <a:p>
            <a:pPr marL="0" indent="0" algn="just"/>
            <a:r>
              <a:rPr lang="en-IN" sz="2400" dirty="0" smtClean="0"/>
              <a:t>Other four bits of A (A0-A3)- input from four common ends of four rows.</a:t>
            </a:r>
          </a:p>
          <a:p>
            <a:pPr marL="0" indent="0" algn="just"/>
            <a:r>
              <a:rPr lang="en-IN" sz="2400" dirty="0" smtClean="0"/>
              <a:t>Four bits of output port C (C0-C3)- output to four common ends of four columns.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Analog Electronic Components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Electrolytic capacitors, ceramic capacitors, tantalum capacitors, etc. are the commonly used capacitors in embedded hardware design.</a:t>
            </a:r>
          </a:p>
          <a:p>
            <a:pPr algn="just"/>
            <a:r>
              <a:rPr lang="en-US" sz="2400" dirty="0" smtClean="0"/>
              <a:t>Inductors are widely used for filtering the power supply from ripples and noise signals. </a:t>
            </a:r>
          </a:p>
          <a:p>
            <a:pPr algn="just"/>
            <a:r>
              <a:rPr lang="en-US" sz="2400" dirty="0" smtClean="0"/>
              <a:t>Inductors with inductance value in the </a:t>
            </a:r>
            <a:r>
              <a:rPr lang="en-US" sz="2400" dirty="0" err="1" smtClean="0"/>
              <a:t>microhenry</a:t>
            </a:r>
            <a:r>
              <a:rPr lang="en-US" sz="2400" dirty="0" smtClean="0"/>
              <a:t> (µH) range are commonly used in embedded applications for filter and matching circuit implementation.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Processing element computes the code of the pressed key and generates a signal when a key is found pressed.</a:t>
            </a:r>
          </a:p>
          <a:p>
            <a:pPr marL="0" indent="0" algn="just"/>
            <a:r>
              <a:rPr lang="en-IN" sz="2400" dirty="0" smtClean="0"/>
              <a:t>From the bit pattern found at A0-A3, the processing element computes the 7 bit ASCII code of the pressed key at that instance and send output for the code through D0-D6.</a:t>
            </a:r>
          </a:p>
          <a:p>
            <a:pPr marL="0" indent="0" algn="just"/>
            <a:r>
              <a:rPr lang="en-IN" sz="2400" dirty="0" smtClean="0"/>
              <a:t>It also outputs D7=1 if a key is found pressed else D7=0.</a:t>
            </a:r>
          </a:p>
        </p:txBody>
      </p:sp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u="sng" dirty="0" smtClean="0"/>
              <a:t>Rotary Encoder:-</a:t>
            </a:r>
          </a:p>
          <a:p>
            <a:pPr marL="0" indent="0" algn="just"/>
            <a:r>
              <a:rPr lang="en-IN" sz="2000" dirty="0" smtClean="0"/>
              <a:t>A device, which measures the angular or linear position of a rotating or moving shaft.</a:t>
            </a:r>
          </a:p>
          <a:p>
            <a:pPr marL="0" indent="0" algn="just"/>
            <a:r>
              <a:rPr lang="en-IN" sz="2000" dirty="0" smtClean="0"/>
              <a:t>Applications in robots and industrial plants.</a:t>
            </a:r>
          </a:p>
          <a:p>
            <a:pPr marL="0" indent="0" algn="just"/>
            <a:endParaRPr lang="en-IN" sz="2400" dirty="0" smtClean="0"/>
          </a:p>
        </p:txBody>
      </p:sp>
      <p:pic>
        <p:nvPicPr>
          <p:cNvPr id="4" name="Picture 3" descr="Incremental-optical-rotary-encod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715766"/>
            <a:ext cx="6912768" cy="19229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3322712" cy="3394075"/>
          </a:xfrm>
        </p:spPr>
        <p:txBody>
          <a:bodyPr/>
          <a:lstStyle/>
          <a:p>
            <a:pPr marL="0" indent="0" algn="just"/>
            <a:r>
              <a:rPr lang="en-IN" sz="2400" dirty="0" smtClean="0"/>
              <a:t>Multiple tracks on a rotating disk.</a:t>
            </a:r>
          </a:p>
          <a:p>
            <a:pPr marL="0" indent="0" algn="just"/>
            <a:r>
              <a:rPr lang="en-IN" sz="2400" dirty="0" smtClean="0"/>
              <a:t>A linear encoder has multi-slotted plate. A set of n infrared (IR) LED and phototransistor pairs generate n-bit inputs for a port.</a:t>
            </a:r>
          </a:p>
        </p:txBody>
      </p:sp>
      <p:pic>
        <p:nvPicPr>
          <p:cNvPr id="4" name="Picture 3" descr="16902096001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635646"/>
            <a:ext cx="3960440" cy="29523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Parallel port interfacing with stepper motor</a:t>
            </a:r>
          </a:p>
        </p:txBody>
      </p:sp>
      <p:pic>
        <p:nvPicPr>
          <p:cNvPr id="4" name="Picture 3" descr="stepper mo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923678"/>
            <a:ext cx="7128792" cy="26642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Four outputs may be used as driver to four coils of a stepper motor.</a:t>
            </a:r>
          </a:p>
          <a:p>
            <a:pPr marL="0" indent="0" algn="just"/>
            <a:r>
              <a:rPr lang="en-IN" sz="2400" dirty="0" smtClean="0"/>
              <a:t>Sequences at the intervals of T are changed as follows: 1000,0100,0010,0001,1000,0100,…… [The bits in the nibble (set of 4 bits) rotate by right shift.]</a:t>
            </a:r>
          </a:p>
          <a:p>
            <a:pPr marL="0" indent="0" algn="just"/>
            <a:r>
              <a:rPr lang="en-IN" sz="2400" dirty="0" smtClean="0"/>
              <a:t>Sequences are changed to rotate the motor in reverse direction 0001, 00010, 0100 ,1000,0001,0010,….[The bits in the nibble(set of 4 bits) rotate by left shift.]</a:t>
            </a:r>
          </a:p>
        </p:txBody>
      </p:sp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dirty="0" smtClean="0"/>
              <a:t>Parallel port interfacing with LCD Controller</a:t>
            </a:r>
          </a:p>
        </p:txBody>
      </p:sp>
      <p:pic>
        <p:nvPicPr>
          <p:cNvPr id="4" name="Picture 3" descr="16902096001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779662"/>
            <a:ext cx="7776864" cy="26642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Parallel Device Ports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sz="2400" dirty="0" smtClean="0"/>
              <a:t>Three control signals IO PC0-PC2 as inputs to LCD controller. </a:t>
            </a:r>
          </a:p>
          <a:p>
            <a:pPr marL="0" indent="0" algn="just"/>
            <a:r>
              <a:rPr lang="en-IN" sz="2400" dirty="0" smtClean="0"/>
              <a:t>PB0 to PB7 8 input/output bits for parallel set of 8 IO bits for commands and data.</a:t>
            </a:r>
          </a:p>
          <a:p>
            <a:pPr marL="0" indent="0" algn="just"/>
            <a:r>
              <a:rPr lang="en-IN" sz="2400" dirty="0" smtClean="0"/>
              <a:t>LCD controller is sent control words and data words for initialization and programming by setting the PB0-PB7, PC0 and PC1 outputs for each word to LCD controller.</a:t>
            </a:r>
          </a:p>
        </p:txBody>
      </p:sp>
    </p:spTree>
    <p:extLst>
      <p:ext uri="{BB962C8B-B14F-4D97-AF65-F5344CB8AC3E}">
        <p14:creationId xmlns="" xmlns:p14="http://schemas.microsoft.com/office/powerpoint/2010/main" val="3625524999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7472386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Wireless 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Wireless devices use infrared (IR) or radio frequencies after suitable modulation of data bits.</a:t>
            </a:r>
          </a:p>
          <a:p>
            <a:r>
              <a:rPr lang="en-IN" sz="2400" dirty="0" smtClean="0"/>
              <a:t>Popular protocols - IrDA, Bluetooth, 802.11 and </a:t>
            </a:r>
            <a:r>
              <a:rPr lang="en-IN" sz="2400" dirty="0" err="1" smtClean="0"/>
              <a:t>Zigbee</a:t>
            </a:r>
            <a:r>
              <a:rPr lang="en-IN" sz="2400" dirty="0" smtClean="0"/>
              <a:t>   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14376820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6923112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Radio frequencies communication over long distances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Transmitter and receiver antennae to transmit and receive the signals.</a:t>
            </a:r>
          </a:p>
          <a:p>
            <a:r>
              <a:rPr lang="en-IN" sz="2400" dirty="0" smtClean="0"/>
              <a:t>Modulator and demodulators to carry the data bits using RF frequencies.</a:t>
            </a:r>
          </a:p>
          <a:p>
            <a:r>
              <a:rPr lang="en-IN" sz="2400" dirty="0" smtClean="0"/>
              <a:t>Mobile GSM wireless devices use 890 Mhz-915 </a:t>
            </a:r>
            <a:r>
              <a:rPr lang="en-IN" sz="2400" dirty="0" err="1" smtClean="0"/>
              <a:t>Mhz</a:t>
            </a:r>
            <a:r>
              <a:rPr lang="en-IN" sz="2400" dirty="0" smtClean="0"/>
              <a:t> or 1710 -1785 </a:t>
            </a:r>
            <a:r>
              <a:rPr lang="en-IN" sz="2400" dirty="0" err="1" smtClean="0"/>
              <a:t>Mhz</a:t>
            </a:r>
            <a:r>
              <a:rPr lang="en-IN" sz="2400" dirty="0" smtClean="0"/>
              <a:t> or 1859-1910 </a:t>
            </a:r>
            <a:r>
              <a:rPr lang="en-IN" sz="2400" dirty="0" err="1" smtClean="0"/>
              <a:t>Mhz</a:t>
            </a:r>
            <a:r>
              <a:rPr lang="en-IN" sz="2400" dirty="0" smtClean="0"/>
              <a:t>  bands.</a:t>
            </a:r>
          </a:p>
          <a:p>
            <a:r>
              <a:rPr lang="en-IN" sz="2400" dirty="0" smtClean="0"/>
              <a:t>Mobile CDMA  wireless devices use 2 </a:t>
            </a:r>
            <a:r>
              <a:rPr lang="en-IN" sz="2400" dirty="0" err="1" smtClean="0"/>
              <a:t>Ghz</a:t>
            </a:r>
            <a:r>
              <a:rPr lang="en-IN" sz="2400" dirty="0" smtClean="0"/>
              <a:t> carrier frequencies.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14376820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9"/>
            <a:ext cx="6923112" cy="63501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Radio frequencies communication over short distances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Bluetooth 2.4 </a:t>
            </a:r>
            <a:r>
              <a:rPr lang="en-IN" sz="2400" dirty="0" err="1" smtClean="0"/>
              <a:t>Ghz</a:t>
            </a:r>
            <a:endParaRPr lang="en-IN" sz="2400" dirty="0" smtClean="0"/>
          </a:p>
          <a:p>
            <a:r>
              <a:rPr lang="en-IN" sz="2400" dirty="0" err="1" smtClean="0"/>
              <a:t>Zigbee</a:t>
            </a:r>
            <a:r>
              <a:rPr lang="en-IN" sz="2400" dirty="0" smtClean="0"/>
              <a:t>  wireless devices 900 </a:t>
            </a:r>
            <a:r>
              <a:rPr lang="en-IN" sz="2400" dirty="0" err="1" smtClean="0"/>
              <a:t>Mhz</a:t>
            </a:r>
            <a:r>
              <a:rPr lang="en-IN" sz="2400" dirty="0" smtClean="0"/>
              <a:t> frequencies.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1437682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9"/>
  <p:tag name="AS_OS" val="Unix 5.15.0.1039"/>
  <p:tag name="AS_RELEASE_DATE" val="2023.06.14"/>
  <p:tag name="AS_TITLE" val="Aspose.Slides for .NET Standard 2.0"/>
  <p:tag name="AS_VERSION" val="23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6796</TotalTime>
  <Words>5611</Words>
  <Application>Microsoft Office PowerPoint</Application>
  <PresentationFormat>On-screen Show (16:9)</PresentationFormat>
  <Paragraphs>520</Paragraphs>
  <Slides>117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117</vt:i4>
      </vt:variant>
    </vt:vector>
  </HeadingPairs>
  <TitlesOfParts>
    <vt:vector size="122" baseType="lpstr">
      <vt:lpstr>Office Theme</vt:lpstr>
      <vt:lpstr>Office Theme</vt:lpstr>
      <vt:lpstr>Office Theme</vt:lpstr>
      <vt:lpstr>Office Theme</vt:lpstr>
      <vt:lpstr>Office Theme</vt:lpstr>
      <vt:lpstr> UNIT-2  </vt:lpstr>
      <vt:lpstr>Contents</vt:lpstr>
      <vt:lpstr>Characteristics of Embedded System</vt:lpstr>
      <vt:lpstr>Quality attributes of Embedded System</vt:lpstr>
      <vt:lpstr>Quality attributes of Embedded System</vt:lpstr>
      <vt:lpstr>Examples by Domain</vt:lpstr>
      <vt:lpstr>specific examples of Embedded System</vt:lpstr>
      <vt:lpstr>Analog Electronic Components</vt:lpstr>
      <vt:lpstr>Analog Electronic Components</vt:lpstr>
      <vt:lpstr>Analog Electronic Components</vt:lpstr>
      <vt:lpstr>Analog Electronic Components</vt:lpstr>
      <vt:lpstr>Analog Electronic Components</vt:lpstr>
      <vt:lpstr>Analog Electronic Components</vt:lpstr>
      <vt:lpstr>Analog Electronic Components</vt:lpstr>
      <vt:lpstr>Analog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74LS245</vt:lpstr>
      <vt:lpstr>Key Features &amp; Applications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Digital Electronic Components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I/O Types &amp; Examples</vt:lpstr>
      <vt:lpstr>Serial Communication Devices</vt:lpstr>
      <vt:lpstr>Serial Communication Devices</vt:lpstr>
      <vt:lpstr>Serial Communication Devices</vt:lpstr>
      <vt:lpstr>Serial Communication Devices</vt:lpstr>
      <vt:lpstr>Serial Communication Devices</vt:lpstr>
      <vt:lpstr>Serial Communication Devices</vt:lpstr>
      <vt:lpstr>Serial Communication Devices</vt:lpstr>
      <vt:lpstr>Serial Communication Devices</vt:lpstr>
      <vt:lpstr>Serial Communication Devices</vt:lpstr>
      <vt:lpstr>Serial Communication Devices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Parallel Device Ports</vt:lpstr>
      <vt:lpstr>Wireless Devices</vt:lpstr>
      <vt:lpstr>Radio frequencies communication over long distances</vt:lpstr>
      <vt:lpstr>Radio frequencies communication over short distances</vt:lpstr>
      <vt:lpstr>Frequency Band Limitation</vt:lpstr>
      <vt:lpstr>Timer And Counting Devices</vt:lpstr>
      <vt:lpstr>Timer And Counting Devices</vt:lpstr>
      <vt:lpstr>Blind Counting Synchronization</vt:lpstr>
      <vt:lpstr>Blind Counting Synchronization</vt:lpstr>
      <vt:lpstr>Timer cum Counting Device</vt:lpstr>
      <vt:lpstr>Uses of a Timer</vt:lpstr>
      <vt:lpstr>Uses of a Timer</vt:lpstr>
      <vt:lpstr>States in a Timer</vt:lpstr>
      <vt:lpstr>Timer cum Counting device</vt:lpstr>
      <vt:lpstr>Slide 110</vt:lpstr>
      <vt:lpstr>Slide 111</vt:lpstr>
      <vt:lpstr>Slide 112</vt:lpstr>
      <vt:lpstr>Slide 113</vt:lpstr>
      <vt:lpstr>Watchdog timer</vt:lpstr>
      <vt:lpstr>Slide 115</vt:lpstr>
      <vt:lpstr>Watchdog timer application</vt:lpstr>
      <vt:lpstr>Real time clock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UNIT-1  </dc:title>
  <cp:lastModifiedBy>Windows User</cp:lastModifiedBy>
  <cp:revision>176</cp:revision>
  <cp:lastPrinted>2023-07-20T13:26:21Z</cp:lastPrinted>
  <dcterms:created xsi:type="dcterms:W3CDTF">2023-07-20T13:26:21Z</dcterms:created>
  <dcterms:modified xsi:type="dcterms:W3CDTF">2025-08-11T17:57:10Z</dcterms:modified>
</cp:coreProperties>
</file>